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58" r:id="rId1"/>
  </p:sldMasterIdLst>
  <p:notesMasterIdLst>
    <p:notesMasterId r:id="rId34"/>
  </p:notesMasterIdLst>
  <p:handoutMasterIdLst>
    <p:handoutMasterId r:id="rId35"/>
  </p:handoutMasterIdLst>
  <p:sldIdLst>
    <p:sldId id="261" r:id="rId2"/>
    <p:sldId id="267" r:id="rId3"/>
    <p:sldId id="268" r:id="rId4"/>
    <p:sldId id="288" r:id="rId5"/>
    <p:sldId id="289" r:id="rId6"/>
    <p:sldId id="269" r:id="rId7"/>
    <p:sldId id="270" r:id="rId8"/>
    <p:sldId id="298" r:id="rId9"/>
    <p:sldId id="306" r:id="rId10"/>
    <p:sldId id="300" r:id="rId11"/>
    <p:sldId id="291" r:id="rId12"/>
    <p:sldId id="274" r:id="rId13"/>
    <p:sldId id="307" r:id="rId14"/>
    <p:sldId id="308" r:id="rId15"/>
    <p:sldId id="309" r:id="rId16"/>
    <p:sldId id="277" r:id="rId17"/>
    <p:sldId id="279" r:id="rId18"/>
    <p:sldId id="295" r:id="rId19"/>
    <p:sldId id="273" r:id="rId20"/>
    <p:sldId id="294" r:id="rId21"/>
    <p:sldId id="285" r:id="rId22"/>
    <p:sldId id="292" r:id="rId23"/>
    <p:sldId id="297" r:id="rId24"/>
    <p:sldId id="293" r:id="rId25"/>
    <p:sldId id="271" r:id="rId26"/>
    <p:sldId id="276" r:id="rId27"/>
    <p:sldId id="286" r:id="rId28"/>
    <p:sldId id="272" r:id="rId29"/>
    <p:sldId id="287" r:id="rId30"/>
    <p:sldId id="296" r:id="rId31"/>
    <p:sldId id="280" r:id="rId32"/>
    <p:sldId id="27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E996A19-3F5C-C94D-9655-3B4759BF9F93}">
          <p14:sldIdLst>
            <p14:sldId id="261"/>
          </p14:sldIdLst>
        </p14:section>
        <p14:section name="Introduction" id="{6036A609-B6A3-6340-8B23-1589D8671A76}">
          <p14:sldIdLst>
            <p14:sldId id="267"/>
            <p14:sldId id="268"/>
          </p14:sldIdLst>
        </p14:section>
        <p14:section name="Input" id="{45EBCDD8-CA4D-E34A-8C21-8D0B8BB27064}">
          <p14:sldIdLst>
            <p14:sldId id="288"/>
            <p14:sldId id="289"/>
            <p14:sldId id="269"/>
            <p14:sldId id="270"/>
          </p14:sldIdLst>
        </p14:section>
        <p14:section name="Fst" id="{A2ED74C7-288C-194F-AB6C-4F90C3BE7488}">
          <p14:sldIdLst>
            <p14:sldId id="298"/>
            <p14:sldId id="306"/>
            <p14:sldId id="300"/>
          </p14:sldIdLst>
        </p14:section>
        <p14:section name="Candidate genes" id="{F684402C-3D4A-3A42-B431-B94C337D2DB8}">
          <p14:sldIdLst>
            <p14:sldId id="291"/>
            <p14:sldId id="274"/>
            <p14:sldId id="307"/>
            <p14:sldId id="308"/>
            <p14:sldId id="309"/>
          </p14:sldIdLst>
        </p14:section>
        <p14:section name="GO" id="{B8E6B274-7D80-3444-B9BF-E35C8F9FD78D}">
          <p14:sldIdLst>
            <p14:sldId id="277"/>
          </p14:sldIdLst>
        </p14:section>
        <p14:section name="CNV" id="{67F8B818-7CE6-524F-BD6E-4821B623E560}">
          <p14:sldIdLst>
            <p14:sldId id="279"/>
            <p14:sldId id="295"/>
            <p14:sldId id="273"/>
          </p14:sldIdLst>
        </p14:section>
        <p14:section name="Trash" id="{7DF6391C-154E-854F-B1E3-AB9489559CBF}">
          <p14:sldIdLst>
            <p14:sldId id="294"/>
            <p14:sldId id="285"/>
            <p14:sldId id="292"/>
            <p14:sldId id="297"/>
            <p14:sldId id="293"/>
            <p14:sldId id="271"/>
            <p14:sldId id="276"/>
            <p14:sldId id="286"/>
            <p14:sldId id="272"/>
            <p14:sldId id="287"/>
            <p14:sldId id="296"/>
            <p14:sldId id="280"/>
            <p14:sldId id="278"/>
          </p14:sldIdLst>
        </p14:section>
      </p14:sectionLst>
    </p:ext>
    <p:ext uri="{EFAFB233-063F-42B5-8137-9DF3F51BA10A}">
      <p15:sldGuideLst xmlns:p15="http://schemas.microsoft.com/office/powerpoint/2012/main">
        <p15:guide id="1" orient="horz" pos="936">
          <p15:clr>
            <a:srgbClr val="A4A3A4"/>
          </p15:clr>
        </p15:guide>
        <p15:guide id="2" orient="horz" pos="391">
          <p15:clr>
            <a:srgbClr val="A4A3A4"/>
          </p15:clr>
        </p15:guide>
        <p15:guide id="3" orient="horz" pos="3975">
          <p15:clr>
            <a:srgbClr val="A4A3A4"/>
          </p15:clr>
        </p15:guide>
        <p15:guide id="4" orient="horz" pos="1030">
          <p15:clr>
            <a:srgbClr val="A4A3A4"/>
          </p15:clr>
        </p15:guide>
        <p15:guide id="5" pos="7312">
          <p15:clr>
            <a:srgbClr val="A4A3A4"/>
          </p15:clr>
        </p15:guide>
        <p15:guide id="6" pos="37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0E7E7"/>
    <a:srgbClr val="C624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43" autoAdjust="0"/>
    <p:restoredTop sz="80126" autoAdjust="0"/>
  </p:normalViewPr>
  <p:slideViewPr>
    <p:cSldViewPr snapToGrid="0" showGuides="1">
      <p:cViewPr>
        <p:scale>
          <a:sx n="90" d="100"/>
          <a:sy n="90" d="100"/>
        </p:scale>
        <p:origin x="232" y="-120"/>
      </p:cViewPr>
      <p:guideLst>
        <p:guide orient="horz" pos="936"/>
        <p:guide orient="horz" pos="391"/>
        <p:guide orient="horz" pos="3975"/>
        <p:guide orient="horz" pos="1030"/>
        <p:guide pos="7312"/>
        <p:guide pos="37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howGuides="1">
      <p:cViewPr varScale="1">
        <p:scale>
          <a:sx n="122" d="100"/>
          <a:sy n="122" d="100"/>
        </p:scale>
        <p:origin x="4914"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image" Target="../media/image2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Pladsholder til dato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8F9E11-F642-4BF2-B4DC-AF7D35EA7551}" type="datetimeFigureOut">
              <a:rPr lang="en-GB" smtClean="0"/>
              <a:t>12/07/2020</a:t>
            </a:fld>
            <a:endParaRPr lang="en-GB"/>
          </a:p>
        </p:txBody>
      </p:sp>
      <p:sp>
        <p:nvSpPr>
          <p:cNvPr id="4" name="Pladsholder til sidefod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Pladsholder til slide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A371A3-64EC-4735-8565-D99D78279674}" type="slidenum">
              <a:rPr lang="en-GB" smtClean="0"/>
              <a:t>‹#›</a:t>
            </a:fld>
            <a:endParaRPr lang="en-GB"/>
          </a:p>
        </p:txBody>
      </p:sp>
    </p:spTree>
    <p:extLst>
      <p:ext uri="{BB962C8B-B14F-4D97-AF65-F5344CB8AC3E}">
        <p14:creationId xmlns:p14="http://schemas.microsoft.com/office/powerpoint/2010/main" val="34692714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D72A38B-F9FA-4036-A084-652409E98F08}" type="datetimeFigureOut">
              <a:rPr lang="en-GB" smtClean="0"/>
              <a:t>12/07/2020</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9436F85-577F-4A92-A47F-D540A2BCC821}" type="slidenum">
              <a:rPr lang="en-GB" smtClean="0"/>
              <a:t>‹#›</a:t>
            </a:fld>
            <a:endParaRPr lang="en-GB"/>
          </a:p>
        </p:txBody>
      </p:sp>
    </p:spTree>
    <p:extLst>
      <p:ext uri="{BB962C8B-B14F-4D97-AF65-F5344CB8AC3E}">
        <p14:creationId xmlns:p14="http://schemas.microsoft.com/office/powerpoint/2010/main" val="3378091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GB" dirty="0"/>
              <a:t>I’m </a:t>
            </a:r>
            <a:r>
              <a:rPr lang="en-GB" dirty="0" err="1"/>
              <a:t>gonna</a:t>
            </a:r>
            <a:r>
              <a:rPr lang="en-GB" dirty="0"/>
              <a:t> talk a little bit about some population genetics in dogs, it’s really not the best data for this course, but I haven’t gotten any of my data yet (yay corona). </a:t>
            </a:r>
          </a:p>
        </p:txBody>
      </p:sp>
      <p:sp>
        <p:nvSpPr>
          <p:cNvPr id="4" name="Pladsholder til diasnummer 3"/>
          <p:cNvSpPr>
            <a:spLocks noGrp="1"/>
          </p:cNvSpPr>
          <p:nvPr>
            <p:ph type="sldNum" sz="quarter" idx="10"/>
          </p:nvPr>
        </p:nvSpPr>
        <p:spPr/>
        <p:txBody>
          <a:bodyPr/>
          <a:lstStyle/>
          <a:p>
            <a:fld id="{49436F85-577F-4A92-A47F-D540A2BCC821}" type="slidenum">
              <a:rPr lang="en-GB" smtClean="0"/>
              <a:t>1</a:t>
            </a:fld>
            <a:endParaRPr lang="en-GB"/>
          </a:p>
        </p:txBody>
      </p:sp>
    </p:spTree>
    <p:extLst>
      <p:ext uri="{BB962C8B-B14F-4D97-AF65-F5344CB8AC3E}">
        <p14:creationId xmlns:p14="http://schemas.microsoft.com/office/powerpoint/2010/main" val="30721109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15-20% dies of the </a:t>
            </a:r>
            <a:r>
              <a:rPr lang="da-DK" dirty="0" err="1"/>
              <a:t>disease</a:t>
            </a: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t>17</a:t>
            </a:fld>
            <a:endParaRPr lang="en-GB"/>
          </a:p>
        </p:txBody>
      </p:sp>
    </p:spTree>
    <p:extLst>
      <p:ext uri="{BB962C8B-B14F-4D97-AF65-F5344CB8AC3E}">
        <p14:creationId xmlns:p14="http://schemas.microsoft.com/office/powerpoint/2010/main" val="18207338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Kørte en prøve på CMML og JAK2 har stadigvæk 266 </a:t>
            </a:r>
            <a:r>
              <a:rPr lang="da-DK" dirty="0" err="1"/>
              <a:t>snps</a:t>
            </a:r>
            <a:r>
              <a:rPr lang="da-DK" dirty="0"/>
              <a:t> som er signifikante ved P&lt;5e-5</a:t>
            </a:r>
          </a:p>
        </p:txBody>
      </p:sp>
      <p:sp>
        <p:nvSpPr>
          <p:cNvPr id="4" name="Slide Number Placeholder 3"/>
          <p:cNvSpPr>
            <a:spLocks noGrp="1"/>
          </p:cNvSpPr>
          <p:nvPr>
            <p:ph type="sldNum" sz="quarter" idx="5"/>
          </p:nvPr>
        </p:nvSpPr>
        <p:spPr/>
        <p:txBody>
          <a:bodyPr/>
          <a:lstStyle/>
          <a:p>
            <a:fld id="{49436F85-577F-4A92-A47F-D540A2BCC821}" type="slidenum">
              <a:rPr lang="en-GB" smtClean="0"/>
              <a:t>18</a:t>
            </a:fld>
            <a:endParaRPr lang="en-GB"/>
          </a:p>
        </p:txBody>
      </p:sp>
    </p:spTree>
    <p:extLst>
      <p:ext uri="{BB962C8B-B14F-4D97-AF65-F5344CB8AC3E}">
        <p14:creationId xmlns:p14="http://schemas.microsoft.com/office/powerpoint/2010/main" val="14828579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15-20% dies of the </a:t>
            </a:r>
            <a:r>
              <a:rPr lang="da-DK" dirty="0" err="1"/>
              <a:t>disease</a:t>
            </a: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t>20</a:t>
            </a:fld>
            <a:endParaRPr lang="en-GB"/>
          </a:p>
        </p:txBody>
      </p:sp>
    </p:spTree>
    <p:extLst>
      <p:ext uri="{BB962C8B-B14F-4D97-AF65-F5344CB8AC3E}">
        <p14:creationId xmlns:p14="http://schemas.microsoft.com/office/powerpoint/2010/main" val="3512158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err="1"/>
              <a:t>When</a:t>
            </a:r>
            <a:r>
              <a:rPr lang="da-DK" dirty="0"/>
              <a:t> </a:t>
            </a:r>
            <a:r>
              <a:rPr lang="da-DK" dirty="0" err="1"/>
              <a:t>only</a:t>
            </a:r>
            <a:r>
              <a:rPr lang="da-DK" dirty="0"/>
              <a:t> </a:t>
            </a:r>
            <a:r>
              <a:rPr lang="da-DK" dirty="0" err="1"/>
              <a:t>looking</a:t>
            </a:r>
            <a:r>
              <a:rPr lang="da-DK" dirty="0"/>
              <a:t> at </a:t>
            </a:r>
            <a:r>
              <a:rPr lang="da-DK" dirty="0" err="1"/>
              <a:t>SNPs</a:t>
            </a:r>
            <a:r>
              <a:rPr lang="da-DK" dirty="0"/>
              <a:t> with more </a:t>
            </a:r>
            <a:r>
              <a:rPr lang="da-DK" dirty="0" err="1"/>
              <a:t>than</a:t>
            </a:r>
            <a:r>
              <a:rPr lang="da-DK" dirty="0"/>
              <a:t> 5% is </a:t>
            </a:r>
            <a:r>
              <a:rPr lang="da-DK" dirty="0" err="1"/>
              <a:t>genotyped</a:t>
            </a:r>
            <a:r>
              <a:rPr lang="da-DK" dirty="0"/>
              <a:t>.</a:t>
            </a:r>
          </a:p>
        </p:txBody>
      </p:sp>
      <p:sp>
        <p:nvSpPr>
          <p:cNvPr id="4" name="Slide Number Placeholder 3"/>
          <p:cNvSpPr>
            <a:spLocks noGrp="1"/>
          </p:cNvSpPr>
          <p:nvPr>
            <p:ph type="sldNum" sz="quarter" idx="5"/>
          </p:nvPr>
        </p:nvSpPr>
        <p:spPr/>
        <p:txBody>
          <a:bodyPr/>
          <a:lstStyle/>
          <a:p>
            <a:fld id="{49436F85-577F-4A92-A47F-D540A2BCC821}" type="slidenum">
              <a:rPr lang="en-GB" smtClean="0"/>
              <a:t>21</a:t>
            </a:fld>
            <a:endParaRPr lang="en-GB"/>
          </a:p>
        </p:txBody>
      </p:sp>
    </p:spTree>
    <p:extLst>
      <p:ext uri="{BB962C8B-B14F-4D97-AF65-F5344CB8AC3E}">
        <p14:creationId xmlns:p14="http://schemas.microsoft.com/office/powerpoint/2010/main" val="3923950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15-20% dies of the </a:t>
            </a:r>
            <a:r>
              <a:rPr lang="da-DK" dirty="0" err="1"/>
              <a:t>disease</a:t>
            </a: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t>22</a:t>
            </a:fld>
            <a:endParaRPr lang="en-GB"/>
          </a:p>
        </p:txBody>
      </p:sp>
    </p:spTree>
    <p:extLst>
      <p:ext uri="{BB962C8B-B14F-4D97-AF65-F5344CB8AC3E}">
        <p14:creationId xmlns:p14="http://schemas.microsoft.com/office/powerpoint/2010/main" val="7941575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err="1"/>
              <a:t>Comparing</a:t>
            </a:r>
            <a:r>
              <a:rPr lang="da-DK" dirty="0"/>
              <a:t> HS. Vs </a:t>
            </a:r>
            <a:r>
              <a:rPr lang="da-DK" dirty="0" err="1"/>
              <a:t>fcr</a:t>
            </a:r>
            <a:r>
              <a:rPr lang="da-DK" dirty="0"/>
              <a:t> så 0 sig, men p&lt;0.05 2 </a:t>
            </a:r>
            <a:r>
              <a:rPr lang="da-DK" dirty="0" err="1"/>
              <a:t>stk</a:t>
            </a:r>
            <a:r>
              <a:rPr lang="da-DK" dirty="0"/>
              <a:t> i PPBP som har </a:t>
            </a:r>
            <a:r>
              <a:rPr lang="da-DK" dirty="0" err="1"/>
              <a:t>fst</a:t>
            </a:r>
            <a:r>
              <a:rPr lang="da-DK" dirty="0"/>
              <a:t> = 0.28</a:t>
            </a:r>
          </a:p>
        </p:txBody>
      </p:sp>
      <p:sp>
        <p:nvSpPr>
          <p:cNvPr id="4" name="Slide Number Placeholder 3"/>
          <p:cNvSpPr>
            <a:spLocks noGrp="1"/>
          </p:cNvSpPr>
          <p:nvPr>
            <p:ph type="sldNum" sz="quarter" idx="5"/>
          </p:nvPr>
        </p:nvSpPr>
        <p:spPr/>
        <p:txBody>
          <a:bodyPr/>
          <a:lstStyle/>
          <a:p>
            <a:fld id="{49436F85-577F-4A92-A47F-D540A2BCC821}" type="slidenum">
              <a:rPr lang="en-GB" smtClean="0"/>
              <a:t>23</a:t>
            </a:fld>
            <a:endParaRPr lang="en-GB"/>
          </a:p>
        </p:txBody>
      </p:sp>
    </p:spTree>
    <p:extLst>
      <p:ext uri="{BB962C8B-B14F-4D97-AF65-F5344CB8AC3E}">
        <p14:creationId xmlns:p14="http://schemas.microsoft.com/office/powerpoint/2010/main" val="1778805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3dogs is the 3 non-FCR in </a:t>
            </a:r>
            <a:r>
              <a:rPr lang="da-DK" dirty="0" err="1"/>
              <a:t>my</a:t>
            </a:r>
            <a:r>
              <a:rPr lang="da-DK" dirty="0"/>
              <a:t> dataset</a:t>
            </a:r>
          </a:p>
        </p:txBody>
      </p:sp>
      <p:sp>
        <p:nvSpPr>
          <p:cNvPr id="4" name="Slide Number Placeholder 3"/>
          <p:cNvSpPr>
            <a:spLocks noGrp="1"/>
          </p:cNvSpPr>
          <p:nvPr>
            <p:ph type="sldNum" sz="quarter" idx="5"/>
          </p:nvPr>
        </p:nvSpPr>
        <p:spPr/>
        <p:txBody>
          <a:bodyPr/>
          <a:lstStyle/>
          <a:p>
            <a:fld id="{49436F85-577F-4A92-A47F-D540A2BCC821}" type="slidenum">
              <a:rPr lang="en-GB" smtClean="0"/>
              <a:t>24</a:t>
            </a:fld>
            <a:endParaRPr lang="en-GB"/>
          </a:p>
        </p:txBody>
      </p:sp>
    </p:spTree>
    <p:extLst>
      <p:ext uri="{BB962C8B-B14F-4D97-AF65-F5344CB8AC3E}">
        <p14:creationId xmlns:p14="http://schemas.microsoft.com/office/powerpoint/2010/main" val="3150370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15-20% dies of the </a:t>
            </a:r>
            <a:r>
              <a:rPr lang="da-DK" dirty="0" err="1"/>
              <a:t>disease</a:t>
            </a: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t>25</a:t>
            </a:fld>
            <a:endParaRPr lang="en-GB"/>
          </a:p>
        </p:txBody>
      </p:sp>
    </p:spTree>
    <p:extLst>
      <p:ext uri="{BB962C8B-B14F-4D97-AF65-F5344CB8AC3E}">
        <p14:creationId xmlns:p14="http://schemas.microsoft.com/office/powerpoint/2010/main" val="516873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15-20% dies of the </a:t>
            </a:r>
            <a:r>
              <a:rPr lang="da-DK" dirty="0" err="1"/>
              <a:t>disease</a:t>
            </a: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t>27</a:t>
            </a:fld>
            <a:endParaRPr lang="en-GB"/>
          </a:p>
        </p:txBody>
      </p:sp>
    </p:spTree>
    <p:extLst>
      <p:ext uri="{BB962C8B-B14F-4D97-AF65-F5344CB8AC3E}">
        <p14:creationId xmlns:p14="http://schemas.microsoft.com/office/powerpoint/2010/main" val="12655555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15-20% dies of the </a:t>
            </a:r>
            <a:r>
              <a:rPr lang="da-DK" dirty="0" err="1"/>
              <a:t>disease</a:t>
            </a: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t>28</a:t>
            </a:fld>
            <a:endParaRPr lang="en-GB"/>
          </a:p>
        </p:txBody>
      </p:sp>
    </p:spTree>
    <p:extLst>
      <p:ext uri="{BB962C8B-B14F-4D97-AF65-F5344CB8AC3E}">
        <p14:creationId xmlns:p14="http://schemas.microsoft.com/office/powerpoint/2010/main" val="2472363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I know most of you probably aren’t that much into dog genetics, but the short version is, in addition to getting knowledge about the specific breed, we also get information relevant to people. Dogs are kind of in between inbred lab animals and humans, they’re not as inbred as strains of rodents, but on the other hand, they share our environment and develop the </a:t>
            </a:r>
            <a:r>
              <a:rPr lang="en-GB"/>
              <a:t>diseases spontaneously</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t>2</a:t>
            </a:fld>
            <a:endParaRPr lang="en-GB"/>
          </a:p>
        </p:txBody>
      </p:sp>
    </p:spTree>
    <p:extLst>
      <p:ext uri="{BB962C8B-B14F-4D97-AF65-F5344CB8AC3E}">
        <p14:creationId xmlns:p14="http://schemas.microsoft.com/office/powerpoint/2010/main" val="38775918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Ikke umiddelbart nogen grund til at de 3 har bånd, ikke kørt sammen. Blue/</a:t>
            </a:r>
            <a:r>
              <a:rPr lang="da-DK" dirty="0" err="1"/>
              <a:t>purple</a:t>
            </a:r>
            <a:r>
              <a:rPr lang="da-DK" dirty="0"/>
              <a:t> is </a:t>
            </a:r>
            <a:r>
              <a:rPr lang="da-DK" dirty="0" err="1"/>
              <a:t>homozygote</a:t>
            </a:r>
            <a:r>
              <a:rPr lang="da-DK" dirty="0"/>
              <a:t> </a:t>
            </a:r>
            <a:r>
              <a:rPr lang="da-DK" dirty="0" err="1"/>
              <a:t>ref</a:t>
            </a:r>
            <a:r>
              <a:rPr lang="da-DK" dirty="0"/>
              <a:t>, </a:t>
            </a:r>
            <a:r>
              <a:rPr lang="da-DK" dirty="0" err="1"/>
              <a:t>black</a:t>
            </a:r>
            <a:r>
              <a:rPr lang="da-DK" dirty="0"/>
              <a:t> is </a:t>
            </a:r>
            <a:r>
              <a:rPr lang="da-DK" dirty="0" err="1"/>
              <a:t>het</a:t>
            </a:r>
            <a:r>
              <a:rPr lang="da-DK" dirty="0"/>
              <a:t> and </a:t>
            </a:r>
            <a:r>
              <a:rPr lang="da-DK" dirty="0" err="1"/>
              <a:t>tourqoise</a:t>
            </a:r>
            <a:r>
              <a:rPr lang="da-DK" dirty="0"/>
              <a:t> is </a:t>
            </a:r>
            <a:r>
              <a:rPr lang="da-DK" dirty="0" err="1"/>
              <a:t>hom</a:t>
            </a:r>
            <a:r>
              <a:rPr lang="da-DK" dirty="0"/>
              <a:t> var</a:t>
            </a:r>
          </a:p>
        </p:txBody>
      </p:sp>
      <p:sp>
        <p:nvSpPr>
          <p:cNvPr id="4" name="Slide Number Placeholder 3"/>
          <p:cNvSpPr>
            <a:spLocks noGrp="1"/>
          </p:cNvSpPr>
          <p:nvPr>
            <p:ph type="sldNum" sz="quarter" idx="5"/>
          </p:nvPr>
        </p:nvSpPr>
        <p:spPr/>
        <p:txBody>
          <a:bodyPr/>
          <a:lstStyle/>
          <a:p>
            <a:fld id="{49436F85-577F-4A92-A47F-D540A2BCC821}" type="slidenum">
              <a:rPr lang="en-GB" smtClean="0"/>
              <a:t>29</a:t>
            </a:fld>
            <a:endParaRPr lang="en-GB"/>
          </a:p>
        </p:txBody>
      </p:sp>
    </p:spTree>
    <p:extLst>
      <p:ext uri="{BB962C8B-B14F-4D97-AF65-F5344CB8AC3E}">
        <p14:creationId xmlns:p14="http://schemas.microsoft.com/office/powerpoint/2010/main" val="414834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15-20% dies of the </a:t>
            </a:r>
            <a:r>
              <a:rPr lang="da-DK" dirty="0" err="1"/>
              <a:t>disease</a:t>
            </a: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t>31</a:t>
            </a:fld>
            <a:endParaRPr lang="en-GB"/>
          </a:p>
        </p:txBody>
      </p:sp>
    </p:spTree>
    <p:extLst>
      <p:ext uri="{BB962C8B-B14F-4D97-AF65-F5344CB8AC3E}">
        <p14:creationId xmlns:p14="http://schemas.microsoft.com/office/powerpoint/2010/main" val="41383074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15-20% dies of the </a:t>
            </a:r>
            <a:r>
              <a:rPr lang="da-DK" dirty="0" err="1"/>
              <a:t>disease</a:t>
            </a: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t>32</a:t>
            </a:fld>
            <a:endParaRPr lang="en-GB"/>
          </a:p>
        </p:txBody>
      </p:sp>
    </p:spTree>
    <p:extLst>
      <p:ext uri="{BB962C8B-B14F-4D97-AF65-F5344CB8AC3E}">
        <p14:creationId xmlns:p14="http://schemas.microsoft.com/office/powerpoint/2010/main" val="975872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Histiocytic sarcoma uncommon in Golden Retrievers, a closely related breed, so hopefully a few mutations will differ between the 2 breeds. </a:t>
            </a:r>
          </a:p>
          <a:p>
            <a:r>
              <a:rPr lang="en-GB" dirty="0"/>
              <a:t>15-20% of FCR dying of the disease and 50-68%</a:t>
            </a: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t>3</a:t>
            </a:fld>
            <a:endParaRPr lang="en-GB"/>
          </a:p>
        </p:txBody>
      </p:sp>
    </p:spTree>
    <p:extLst>
      <p:ext uri="{BB962C8B-B14F-4D97-AF65-F5344CB8AC3E}">
        <p14:creationId xmlns:p14="http://schemas.microsoft.com/office/powerpoint/2010/main" val="822969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5"/>
          </p:nvPr>
        </p:nvSpPr>
        <p:spPr/>
        <p:txBody>
          <a:bodyPr/>
          <a:lstStyle/>
          <a:p>
            <a:fld id="{49436F85-577F-4A92-A47F-D540A2BCC821}" type="slidenum">
              <a:rPr lang="en-GB" smtClean="0"/>
              <a:t>4</a:t>
            </a:fld>
            <a:endParaRPr lang="en-GB"/>
          </a:p>
        </p:txBody>
      </p:sp>
    </p:spTree>
    <p:extLst>
      <p:ext uri="{BB962C8B-B14F-4D97-AF65-F5344CB8AC3E}">
        <p14:creationId xmlns:p14="http://schemas.microsoft.com/office/powerpoint/2010/main" val="3924899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160 </a:t>
            </a:r>
            <a:r>
              <a:rPr lang="da-DK" dirty="0" err="1"/>
              <a:t>dogs</a:t>
            </a:r>
            <a:r>
              <a:rPr lang="da-DK" dirty="0"/>
              <a:t> is an </a:t>
            </a:r>
            <a:r>
              <a:rPr lang="da-DK" dirty="0" err="1"/>
              <a:t>unpublished</a:t>
            </a:r>
            <a:r>
              <a:rPr lang="da-DK" dirty="0"/>
              <a:t> dataset </a:t>
            </a:r>
            <a:r>
              <a:rPr lang="da-DK" dirty="0" err="1"/>
              <a:t>that</a:t>
            </a:r>
            <a:r>
              <a:rPr lang="da-DK" dirty="0"/>
              <a:t> </a:t>
            </a:r>
            <a:r>
              <a:rPr lang="da-DK" dirty="0" err="1"/>
              <a:t>erik</a:t>
            </a:r>
            <a:r>
              <a:rPr lang="da-DK" dirty="0"/>
              <a:t> has from ??</a:t>
            </a:r>
          </a:p>
          <a:p>
            <a:r>
              <a:rPr lang="da-DK" dirty="0" err="1"/>
              <a:t>iDog</a:t>
            </a:r>
            <a:r>
              <a:rPr lang="da-DK" dirty="0"/>
              <a:t> is a </a:t>
            </a:r>
            <a:r>
              <a:rPr lang="da-DK" dirty="0" err="1"/>
              <a:t>vcf</a:t>
            </a:r>
            <a:r>
              <a:rPr lang="da-DK" dirty="0"/>
              <a:t> file with 127 </a:t>
            </a:r>
            <a:r>
              <a:rPr lang="da-DK" dirty="0" err="1"/>
              <a:t>canines</a:t>
            </a:r>
            <a:r>
              <a:rPr lang="da-DK" dirty="0"/>
              <a:t>, </a:t>
            </a:r>
            <a:r>
              <a:rPr lang="da-DK" dirty="0" err="1"/>
              <a:t>where</a:t>
            </a:r>
            <a:r>
              <a:rPr lang="da-DK" dirty="0"/>
              <a:t> I have </a:t>
            </a:r>
            <a:r>
              <a:rPr lang="da-DK" dirty="0" err="1"/>
              <a:t>extracted</a:t>
            </a:r>
            <a:r>
              <a:rPr lang="da-DK" dirty="0"/>
              <a:t> c. familiaris </a:t>
            </a:r>
            <a:r>
              <a:rPr lang="da-DK" dirty="0" err="1"/>
              <a:t>only</a:t>
            </a:r>
            <a:r>
              <a:rPr lang="da-DK" dirty="0"/>
              <a:t> (so </a:t>
            </a:r>
            <a:r>
              <a:rPr lang="da-DK" dirty="0" err="1"/>
              <a:t>no</a:t>
            </a:r>
            <a:r>
              <a:rPr lang="da-DK" dirty="0"/>
              <a:t> </a:t>
            </a:r>
            <a:r>
              <a:rPr lang="da-DK" dirty="0" err="1"/>
              <a:t>wolves</a:t>
            </a:r>
            <a:r>
              <a:rPr lang="da-DK" dirty="0"/>
              <a:t>, </a:t>
            </a:r>
            <a:r>
              <a:rPr lang="da-DK" dirty="0" err="1"/>
              <a:t>jackals</a:t>
            </a:r>
            <a:r>
              <a:rPr lang="da-DK" dirty="0"/>
              <a:t> </a:t>
            </a:r>
            <a:r>
              <a:rPr lang="da-DK" dirty="0" err="1"/>
              <a:t>etc</a:t>
            </a:r>
            <a:r>
              <a:rPr lang="da-DK" dirty="0"/>
              <a:t>).</a:t>
            </a:r>
          </a:p>
          <a:p>
            <a:r>
              <a:rPr lang="da-DK" dirty="0"/>
              <a:t>In addition the 2 datasets have </a:t>
            </a:r>
            <a:r>
              <a:rPr lang="da-DK" dirty="0" err="1"/>
              <a:t>been</a:t>
            </a:r>
            <a:r>
              <a:rPr lang="da-DK" dirty="0"/>
              <a:t> </a:t>
            </a:r>
            <a:r>
              <a:rPr lang="da-DK" dirty="0" err="1"/>
              <a:t>combined</a:t>
            </a:r>
            <a:r>
              <a:rPr lang="da-DK" dirty="0"/>
              <a:t> in the dataset ”</a:t>
            </a:r>
            <a:r>
              <a:rPr lang="da-DK" dirty="0" err="1"/>
              <a:t>both</a:t>
            </a:r>
            <a:r>
              <a:rPr lang="da-DK" dirty="0"/>
              <a:t>”</a:t>
            </a:r>
          </a:p>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t>5</a:t>
            </a:fld>
            <a:endParaRPr lang="en-GB"/>
          </a:p>
        </p:txBody>
      </p:sp>
    </p:spTree>
    <p:extLst>
      <p:ext uri="{BB962C8B-B14F-4D97-AF65-F5344CB8AC3E}">
        <p14:creationId xmlns:p14="http://schemas.microsoft.com/office/powerpoint/2010/main" val="650183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15-20% dies of the </a:t>
            </a:r>
            <a:r>
              <a:rPr lang="da-DK" dirty="0" err="1"/>
              <a:t>disease</a:t>
            </a: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t>6</a:t>
            </a:fld>
            <a:endParaRPr lang="en-GB"/>
          </a:p>
        </p:txBody>
      </p:sp>
    </p:spTree>
    <p:extLst>
      <p:ext uri="{BB962C8B-B14F-4D97-AF65-F5344CB8AC3E}">
        <p14:creationId xmlns:p14="http://schemas.microsoft.com/office/powerpoint/2010/main" val="2859505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15-20% dies of the </a:t>
            </a:r>
            <a:r>
              <a:rPr lang="da-DK" dirty="0" err="1"/>
              <a:t>disease</a:t>
            </a: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t>7</a:t>
            </a:fld>
            <a:endParaRPr lang="en-GB"/>
          </a:p>
        </p:txBody>
      </p:sp>
    </p:spTree>
    <p:extLst>
      <p:ext uri="{BB962C8B-B14F-4D97-AF65-F5344CB8AC3E}">
        <p14:creationId xmlns:p14="http://schemas.microsoft.com/office/powerpoint/2010/main" val="1643096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t>8</a:t>
            </a:fld>
            <a:endParaRPr lang="en-GB"/>
          </a:p>
        </p:txBody>
      </p:sp>
    </p:spTree>
    <p:extLst>
      <p:ext uri="{BB962C8B-B14F-4D97-AF65-F5344CB8AC3E}">
        <p14:creationId xmlns:p14="http://schemas.microsoft.com/office/powerpoint/2010/main" val="3956702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t>16</a:t>
            </a:fld>
            <a:endParaRPr lang="en-GB"/>
          </a:p>
        </p:txBody>
      </p:sp>
    </p:spTree>
    <p:extLst>
      <p:ext uri="{BB962C8B-B14F-4D97-AF65-F5344CB8AC3E}">
        <p14:creationId xmlns:p14="http://schemas.microsoft.com/office/powerpoint/2010/main" val="6310534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hyperlink" Target="http://www.designguide.ku.dk/ku/skabeloner/powerpoint/praesentationer/" TargetMode="External"/><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hyperlink" Target="http://image.ku.dk/lightbox/211/13407586855728741badb20/"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image large left">
    <p:spTree>
      <p:nvGrpSpPr>
        <p:cNvPr id="1" name=""/>
        <p:cNvGrpSpPr/>
        <p:nvPr/>
      </p:nvGrpSpPr>
      <p:grpSpPr>
        <a:xfrm>
          <a:off x="0" y="0"/>
          <a:ext cx="0" cy="0"/>
          <a:chOff x="0" y="0"/>
          <a:chExt cx="0" cy="0"/>
        </a:xfrm>
      </p:grpSpPr>
      <p:sp>
        <p:nvSpPr>
          <p:cNvPr id="10" name="Pladsholder til billede 9"/>
          <p:cNvSpPr>
            <a:spLocks noGrp="1"/>
          </p:cNvSpPr>
          <p:nvPr>
            <p:ph type="pic" sz="quarter" idx="14" hasCustomPrompt="1"/>
          </p:nvPr>
        </p:nvSpPr>
        <p:spPr>
          <a:xfrm>
            <a:off x="0" y="0"/>
            <a:ext cx="12192000" cy="6858000"/>
          </a:xfrm>
          <a:blipFill>
            <a:blip r:embed="rId2"/>
            <a:stretch>
              <a:fillRect/>
            </a:stretch>
          </a:blipFill>
        </p:spPr>
        <p:txBody>
          <a:bodyPr lIns="6408000" tIns="360000" anchor="ctr" anchorCtr="0"/>
          <a:lstStyle>
            <a:lvl1pPr marL="0" indent="0" algn="l">
              <a:buNone/>
              <a:defRPr sz="3200" baseline="0">
                <a:solidFill>
                  <a:schemeClr val="bg1"/>
                </a:solidFill>
                <a:sym typeface="Wingdings" panose="05000000000000000000" pitchFamily="2" charset="2"/>
              </a:defRPr>
            </a:lvl1pPr>
          </a:lstStyle>
          <a:p>
            <a:r>
              <a:rPr lang="en-GB" dirty="0"/>
              <a:t> Click icon to insert image</a:t>
            </a:r>
          </a:p>
        </p:txBody>
      </p:sp>
      <p:sp>
        <p:nvSpPr>
          <p:cNvPr id="2" name="Titel 2"/>
          <p:cNvSpPr>
            <a:spLocks noGrp="1"/>
          </p:cNvSpPr>
          <p:nvPr>
            <p:ph type="ctrTitle" hasCustomPrompt="1"/>
          </p:nvPr>
        </p:nvSpPr>
        <p:spPr>
          <a:xfrm>
            <a:off x="0" y="691815"/>
            <a:ext cx="5959476" cy="5474035"/>
          </a:xfrm>
          <a:blipFill>
            <a:blip r:embed="rId3"/>
            <a:stretch>
              <a:fillRect/>
            </a:stretch>
          </a:blipFill>
        </p:spPr>
        <p:txBody>
          <a:bodyPr lIns="540000" tIns="468000" rIns="360000" bIns="3384000" anchor="b" anchorCtr="0">
            <a:noAutofit/>
          </a:bodyPr>
          <a:lstStyle>
            <a:lvl1pPr algn="l">
              <a:lnSpc>
                <a:spcPts val="4000"/>
              </a:lnSpc>
              <a:defRPr sz="3600">
                <a:solidFill>
                  <a:schemeClr val="bg1"/>
                </a:solidFill>
              </a:defRPr>
            </a:lvl1pPr>
          </a:lstStyle>
          <a:p>
            <a:r>
              <a:rPr lang="en-GB" dirty="0"/>
              <a:t>master</a:t>
            </a:r>
          </a:p>
        </p:txBody>
      </p:sp>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951B3894-1A27-474F-B850-4D19BD66A348}" type="datetime1">
              <a:rPr lang="en-GB" smtClean="0"/>
              <a:t>12/07/2020</a:t>
            </a:fld>
            <a:endParaRPr lang="en-GB"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en-GB"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en-GB" smtClean="0"/>
              <a:pPr/>
              <a:t>‹#›</a:t>
            </a:fld>
            <a:endParaRPr lang="en-GB" dirty="0"/>
          </a:p>
        </p:txBody>
      </p:sp>
      <p:sp>
        <p:nvSpPr>
          <p:cNvPr id="11" name="Pladsholder til tekst 14"/>
          <p:cNvSpPr>
            <a:spLocks noGrp="1"/>
          </p:cNvSpPr>
          <p:nvPr>
            <p:ph type="body" sz="quarter" idx="13" hasCustomPrompt="1"/>
          </p:nvPr>
        </p:nvSpPr>
        <p:spPr>
          <a:xfrm>
            <a:off x="588962" y="4053600"/>
            <a:ext cx="4946650" cy="899766"/>
          </a:xfrm>
        </p:spPr>
        <p:txBody>
          <a:bodyPr rIns="0">
            <a:noAutofit/>
          </a:bodyPr>
          <a:lstStyle>
            <a:lvl1pPr marL="0" indent="0">
              <a:lnSpc>
                <a:spcPct val="100000"/>
              </a:lnSpc>
              <a:spcBef>
                <a:spcPts val="0"/>
              </a:spcBef>
              <a:buNone/>
              <a:defRPr sz="1800" baseline="0"/>
            </a:lvl1pPr>
          </a:lstStyle>
          <a:p>
            <a:pPr lvl="0"/>
            <a:r>
              <a:rPr lang="en-GB" dirty="0"/>
              <a:t>Name of speaker, UCPH unit, place and date</a:t>
            </a:r>
          </a:p>
        </p:txBody>
      </p:sp>
      <p:sp>
        <p:nvSpPr>
          <p:cNvPr id="9" name="Undertitel 2"/>
          <p:cNvSpPr>
            <a:spLocks noGrp="1"/>
          </p:cNvSpPr>
          <p:nvPr>
            <p:ph type="subTitle" idx="1" hasCustomPrompt="1"/>
          </p:nvPr>
        </p:nvSpPr>
        <p:spPr>
          <a:xfrm>
            <a:off x="588962" y="3007285"/>
            <a:ext cx="4946649" cy="726435"/>
          </a:xfrm>
        </p:spPr>
        <p:txBody>
          <a:bodyPr rIns="0">
            <a:noAutofit/>
          </a:bodyPr>
          <a:lstStyle>
            <a:lvl1pPr marL="0" indent="0" algn="l">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subtitle</a:t>
            </a:r>
          </a:p>
        </p:txBody>
      </p:sp>
      <p:sp>
        <p:nvSpPr>
          <p:cNvPr id="12" name="Titel 1"/>
          <p:cNvSpPr>
            <a:spLocks noGrp="1"/>
          </p:cNvSpPr>
          <p:nvPr>
            <p:ph type="body" sz="quarter" idx="15" hasCustomPrompt="1"/>
          </p:nvPr>
        </p:nvSpPr>
        <p:spPr>
          <a:xfrm>
            <a:off x="587375" y="1020200"/>
            <a:ext cx="4946649" cy="1345417"/>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3829081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588963" y="1635125"/>
            <a:ext cx="11012487" cy="4675188"/>
          </a:xfrm>
          <a:blipFill>
            <a:blip r:embed="rId2"/>
            <a:stretch>
              <a:fillRect/>
            </a:stretch>
          </a:blipFill>
        </p:spPr>
        <p:txBody>
          <a:bodyPr lIns="0" tIns="2304000" rIns="0" anchor="t" anchorCtr="0"/>
          <a:lstStyle>
            <a:lvl1pPr marL="0" indent="0" algn="ctr">
              <a:buNone/>
              <a:defRPr sz="3200" baseline="0">
                <a:solidFill>
                  <a:schemeClr val="bg1"/>
                </a:solidFill>
                <a:sym typeface="Wingdings" panose="05000000000000000000" pitchFamily="2" charset="2"/>
              </a:defRPr>
            </a:lvl1pPr>
          </a:lstStyle>
          <a:p>
            <a:r>
              <a:rPr lang="en-GB" dirty="0"/>
              <a:t>Click icon to insert image</a:t>
            </a:r>
          </a:p>
        </p:txBody>
      </p:sp>
      <p:sp>
        <p:nvSpPr>
          <p:cNvPr id="2" name="Titel 1"/>
          <p:cNvSpPr>
            <a:spLocks noGrp="1"/>
          </p:cNvSpPr>
          <p:nvPr>
            <p:ph type="title" hasCustomPrompt="1"/>
          </p:nvPr>
        </p:nvSpPr>
        <p:spPr>
          <a:xfrm>
            <a:off x="588964" y="620712"/>
            <a:ext cx="11012486" cy="865187"/>
          </a:xfrm>
        </p:spPr>
        <p:txBody>
          <a:bodyPr/>
          <a:lstStyle/>
          <a:p>
            <a:r>
              <a:rPr lang="en-GB" dirty="0"/>
              <a:t>Click to add title</a:t>
            </a:r>
          </a:p>
        </p:txBody>
      </p:sp>
      <p:sp>
        <p:nvSpPr>
          <p:cNvPr id="5" name="Pladsholder til dato 4"/>
          <p:cNvSpPr>
            <a:spLocks noGrp="1"/>
          </p:cNvSpPr>
          <p:nvPr>
            <p:ph type="dt" sz="half" idx="10"/>
          </p:nvPr>
        </p:nvSpPr>
        <p:spPr/>
        <p:txBody>
          <a:bodyPr/>
          <a:lstStyle/>
          <a:p>
            <a:fld id="{D321A63A-195F-4E5C-807F-EC3E378B62DA}" type="datetime1">
              <a:rPr lang="en-GB" smtClean="0"/>
              <a:t>12/07/2020</a:t>
            </a:fld>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3619167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ext label right and image ">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1"/>
            <a:ext cx="12192000" cy="6523149"/>
          </a:xfrm>
          <a:blipFill>
            <a:blip r:embed="rId2"/>
            <a:stretch>
              <a:fillRect/>
            </a:stretch>
          </a:blipFill>
        </p:spPr>
        <p:txBody>
          <a:bodyPr lIns="0" tIns="360000" rIns="6408000" anchor="ctr" anchorCtr="0"/>
          <a:lstStyle>
            <a:lvl1pPr marL="0" indent="0" algn="r">
              <a:buNone/>
              <a:defRPr sz="3200" baseline="0">
                <a:solidFill>
                  <a:schemeClr val="tx1"/>
                </a:solidFill>
                <a:sym typeface="Wingdings" panose="05000000000000000000" pitchFamily="2" charset="2"/>
              </a:defRPr>
            </a:lvl1pPr>
          </a:lstStyle>
          <a:p>
            <a:r>
              <a:rPr lang="en-GB" dirty="0"/>
              <a:t>Click icon to insert image  </a:t>
            </a:r>
          </a:p>
        </p:txBody>
      </p:sp>
      <p:sp>
        <p:nvSpPr>
          <p:cNvPr id="2" name="Titel 1"/>
          <p:cNvSpPr>
            <a:spLocks noGrp="1"/>
          </p:cNvSpPr>
          <p:nvPr>
            <p:ph type="title" hasCustomPrompt="1"/>
          </p:nvPr>
        </p:nvSpPr>
        <p:spPr>
          <a:xfrm>
            <a:off x="6243638" y="4903567"/>
            <a:ext cx="5948362" cy="1398808"/>
          </a:xfrm>
          <a:solidFill>
            <a:srgbClr val="A31D20">
              <a:alpha val="95000"/>
            </a:srgbClr>
          </a:solidFill>
        </p:spPr>
        <p:txBody>
          <a:bodyPr lIns="252000" tIns="144000" rIns="540000" bIns="144000" anchor="t" anchorCtr="0"/>
          <a:lstStyle>
            <a:lvl1pPr marL="0" marR="0" indent="0" algn="l" defTabSz="914400" rtl="0" eaLnBrk="1" fontAlgn="auto" latinLnBrk="0" hangingPunct="1">
              <a:lnSpc>
                <a:spcPct val="100000"/>
              </a:lnSpc>
              <a:spcBef>
                <a:spcPct val="0"/>
              </a:spcBef>
              <a:spcAft>
                <a:spcPts val="0"/>
              </a:spcAft>
              <a:buClrTx/>
              <a:buSzTx/>
              <a:buFontTx/>
              <a:buNone/>
              <a:tabLst/>
              <a:defRPr sz="2400">
                <a:solidFill>
                  <a:schemeClr val="bg1"/>
                </a:solidFill>
              </a:defRPr>
            </a:lvl1pPr>
          </a:lstStyle>
          <a:p>
            <a:pPr lvl="0"/>
            <a:r>
              <a:rPr lang="en-GB" dirty="0"/>
              <a:t>Click to add text</a:t>
            </a:r>
          </a:p>
        </p:txBody>
      </p:sp>
      <p:sp>
        <p:nvSpPr>
          <p:cNvPr id="4" name="Pladsholder til dato 3"/>
          <p:cNvSpPr>
            <a:spLocks noGrp="1"/>
          </p:cNvSpPr>
          <p:nvPr>
            <p:ph type="dt" sz="half" idx="10"/>
          </p:nvPr>
        </p:nvSpPr>
        <p:spPr/>
        <p:txBody>
          <a:bodyPr/>
          <a:lstStyle/>
          <a:p>
            <a:fld id="{ECA03916-CE1E-4939-B417-902161F0D6C0}" type="datetime1">
              <a:rPr lang="en-GB" smtClean="0"/>
              <a:t>12/07/2020</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2560550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mall text label left and image">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1"/>
            <a:ext cx="12192000" cy="6523149"/>
          </a:xfrm>
          <a:blipFill>
            <a:blip r:embed="rId2"/>
            <a:stretch>
              <a:fillRect/>
            </a:stretch>
          </a:blipFill>
        </p:spPr>
        <p:txBody>
          <a:bodyPr lIns="0" tIns="360000" rIns="6408000" anchor="ctr" anchorCtr="0"/>
          <a:lstStyle>
            <a:lvl1pPr marL="0" indent="0" algn="r">
              <a:buNone/>
              <a:defRPr sz="3200" baseline="0">
                <a:solidFill>
                  <a:schemeClr val="bg1"/>
                </a:solidFill>
                <a:sym typeface="Wingdings" panose="05000000000000000000" pitchFamily="2" charset="2"/>
              </a:defRPr>
            </a:lvl1pPr>
          </a:lstStyle>
          <a:p>
            <a:r>
              <a:rPr lang="en-GB" dirty="0"/>
              <a:t>Click icon to insert image  </a:t>
            </a:r>
          </a:p>
        </p:txBody>
      </p:sp>
      <p:sp>
        <p:nvSpPr>
          <p:cNvPr id="2" name="Titel 1"/>
          <p:cNvSpPr>
            <a:spLocks noGrp="1"/>
          </p:cNvSpPr>
          <p:nvPr>
            <p:ph type="title" hasCustomPrompt="1"/>
          </p:nvPr>
        </p:nvSpPr>
        <p:spPr>
          <a:xfrm>
            <a:off x="0" y="4903567"/>
            <a:ext cx="5948362" cy="1398808"/>
          </a:xfrm>
          <a:solidFill>
            <a:srgbClr val="A31D20">
              <a:alpha val="95000"/>
            </a:srgbClr>
          </a:solidFill>
        </p:spPr>
        <p:txBody>
          <a:bodyPr lIns="576000" tIns="144000" rIns="252000" bIns="144000" anchor="t" anchorCtr="0"/>
          <a:lstStyle>
            <a:lvl1pPr marL="0" marR="0" indent="0" algn="l" defTabSz="914400" rtl="0" eaLnBrk="1" fontAlgn="auto" latinLnBrk="0" hangingPunct="1">
              <a:lnSpc>
                <a:spcPct val="100000"/>
              </a:lnSpc>
              <a:spcBef>
                <a:spcPct val="0"/>
              </a:spcBef>
              <a:spcAft>
                <a:spcPts val="0"/>
              </a:spcAft>
              <a:buClrTx/>
              <a:buSzTx/>
              <a:buFontTx/>
              <a:buNone/>
              <a:tabLst/>
              <a:defRPr sz="2400">
                <a:solidFill>
                  <a:schemeClr val="bg1"/>
                </a:solidFill>
              </a:defRPr>
            </a:lvl1pPr>
          </a:lstStyle>
          <a:p>
            <a:pPr lvl="0"/>
            <a:r>
              <a:rPr lang="en-GB" dirty="0"/>
              <a:t>Click to add text</a:t>
            </a:r>
            <a:br>
              <a:rPr lang="en-GB" dirty="0"/>
            </a:br>
            <a:br>
              <a:rPr lang="en-GB" sz="2400" spc="100" dirty="0">
                <a:solidFill>
                  <a:schemeClr val="bg1"/>
                </a:solidFill>
                <a:latin typeface="+mj-lt"/>
                <a:cs typeface="Microsoft New Tai Lue"/>
              </a:rPr>
            </a:br>
            <a:r>
              <a:rPr lang="en-GB" dirty="0"/>
              <a:t> </a:t>
            </a:r>
          </a:p>
        </p:txBody>
      </p:sp>
      <p:sp>
        <p:nvSpPr>
          <p:cNvPr id="4" name="Pladsholder til dato 3"/>
          <p:cNvSpPr>
            <a:spLocks noGrp="1"/>
          </p:cNvSpPr>
          <p:nvPr>
            <p:ph type="dt" sz="half" idx="10"/>
          </p:nvPr>
        </p:nvSpPr>
        <p:spPr/>
        <p:txBody>
          <a:bodyPr/>
          <a:lstStyle/>
          <a:p>
            <a:fld id="{15DB2958-03A2-4F19-961A-7F5FB9224D6C}" type="datetime1">
              <a:rPr lang="en-GB" smtClean="0"/>
              <a:t>12/07/2020</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10945602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rge text label right and image">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1"/>
            <a:ext cx="12192000" cy="6523149"/>
          </a:xfrm>
          <a:blipFill>
            <a:blip r:embed="rId2"/>
            <a:stretch>
              <a:fillRect/>
            </a:stretch>
          </a:blipFill>
        </p:spPr>
        <p:txBody>
          <a:bodyPr lIns="0" tIns="360000" rIns="6408000" anchor="ctr" anchorCtr="0"/>
          <a:lstStyle>
            <a:lvl1pPr marL="0" indent="0" algn="r">
              <a:buNone/>
              <a:defRPr sz="3200" baseline="0">
                <a:sym typeface="Wingdings" panose="05000000000000000000" pitchFamily="2" charset="2"/>
              </a:defRPr>
            </a:lvl1pPr>
          </a:lstStyle>
          <a:p>
            <a:r>
              <a:rPr lang="en-GB" dirty="0"/>
              <a:t>Click icon to insert image  </a:t>
            </a:r>
          </a:p>
        </p:txBody>
      </p:sp>
      <p:sp>
        <p:nvSpPr>
          <p:cNvPr id="4" name="Pladsholder til dato 3"/>
          <p:cNvSpPr>
            <a:spLocks noGrp="1"/>
          </p:cNvSpPr>
          <p:nvPr>
            <p:ph type="dt" sz="half" idx="10"/>
          </p:nvPr>
        </p:nvSpPr>
        <p:spPr/>
        <p:txBody>
          <a:bodyPr/>
          <a:lstStyle/>
          <a:p>
            <a:fld id="{11193520-C84B-4D2B-928A-908E06562600}" type="datetime1">
              <a:rPr lang="en-GB" smtClean="0"/>
              <a:t>12/07/2020</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10" name="Pladsholder til tekst 9"/>
          <p:cNvSpPr>
            <a:spLocks noGrp="1"/>
          </p:cNvSpPr>
          <p:nvPr>
            <p:ph type="body" sz="quarter" idx="15" hasCustomPrompt="1"/>
          </p:nvPr>
        </p:nvSpPr>
        <p:spPr>
          <a:xfrm>
            <a:off x="6243638" y="2036763"/>
            <a:ext cx="5948362" cy="4265612"/>
          </a:xfrm>
          <a:solidFill>
            <a:schemeClr val="accent1">
              <a:alpha val="95000"/>
            </a:schemeClr>
          </a:solidFill>
        </p:spPr>
        <p:txBody>
          <a:bodyPr lIns="252000" tIns="144000" rIns="540000" bIns="144000"/>
          <a:lstStyle>
            <a:lvl1pPr marL="0" indent="0">
              <a:buNone/>
              <a:defRPr baseline="0">
                <a:solidFill>
                  <a:schemeClr val="bg1"/>
                </a:solidFill>
              </a:defRPr>
            </a:lvl1pPr>
            <a:lvl2pPr marL="719138" indent="-357188">
              <a:defRPr>
                <a:solidFill>
                  <a:schemeClr val="bg1"/>
                </a:solidFill>
              </a:defRPr>
            </a:lvl2pPr>
            <a:lvl3pPr marL="719138" indent="-358775">
              <a:defRPr>
                <a:solidFill>
                  <a:schemeClr val="bg1"/>
                </a:solidFill>
              </a:defRPr>
            </a:lvl3pPr>
            <a:lvl4pPr marL="719138" indent="-358775">
              <a:defRPr>
                <a:solidFill>
                  <a:schemeClr val="bg1"/>
                </a:solidFill>
              </a:defRPr>
            </a:lvl4pPr>
            <a:lvl5pPr marL="719138" indent="-358775">
              <a:defRPr>
                <a:solidFill>
                  <a:schemeClr val="bg1"/>
                </a:solidFill>
              </a:defRPr>
            </a:lvl5pPr>
          </a:lstStyle>
          <a:p>
            <a:pPr lvl="0"/>
            <a:r>
              <a:rPr lang="en-GB" dirty="0"/>
              <a:t>Click to add text</a:t>
            </a:r>
          </a:p>
          <a:p>
            <a:pPr lvl="1"/>
            <a:r>
              <a:rPr lang="en-GB" dirty="0"/>
              <a:t>2</a:t>
            </a:r>
          </a:p>
          <a:p>
            <a:pPr lvl="2"/>
            <a:r>
              <a:rPr lang="en-GB" dirty="0"/>
              <a:t>3</a:t>
            </a:r>
          </a:p>
          <a:p>
            <a:pPr lvl="3"/>
            <a:r>
              <a:rPr lang="en-GB" dirty="0"/>
              <a:t>4</a:t>
            </a:r>
          </a:p>
          <a:p>
            <a:pPr lvl="4"/>
            <a:r>
              <a:rPr lang="en-GB" dirty="0"/>
              <a:t>5</a:t>
            </a:r>
          </a:p>
        </p:txBody>
      </p:sp>
    </p:spTree>
    <p:extLst>
      <p:ext uri="{BB962C8B-B14F-4D97-AF65-F5344CB8AC3E}">
        <p14:creationId xmlns:p14="http://schemas.microsoft.com/office/powerpoint/2010/main" val="7580104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rge text label left and image">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1"/>
            <a:ext cx="12192000" cy="6523149"/>
          </a:xfrm>
          <a:blipFill>
            <a:blip r:embed="rId2"/>
            <a:stretch>
              <a:fillRect/>
            </a:stretch>
          </a:blipFill>
        </p:spPr>
        <p:txBody>
          <a:bodyPr lIns="6408000" tIns="360000" rIns="0" anchor="ctr" anchorCtr="0"/>
          <a:lstStyle>
            <a:lvl1pPr marL="0" indent="0" algn="l">
              <a:buNone/>
              <a:defRPr sz="3200" baseline="0">
                <a:solidFill>
                  <a:schemeClr val="bg1"/>
                </a:solidFill>
                <a:sym typeface="Wingdings" panose="05000000000000000000" pitchFamily="2" charset="2"/>
              </a:defRPr>
            </a:lvl1pPr>
          </a:lstStyle>
          <a:p>
            <a:r>
              <a:rPr lang="en-GB" dirty="0"/>
              <a:t> Click icon to insert image</a:t>
            </a:r>
          </a:p>
        </p:txBody>
      </p:sp>
      <p:sp>
        <p:nvSpPr>
          <p:cNvPr id="4" name="Pladsholder til dato 3"/>
          <p:cNvSpPr>
            <a:spLocks noGrp="1"/>
          </p:cNvSpPr>
          <p:nvPr>
            <p:ph type="dt" sz="half" idx="10"/>
          </p:nvPr>
        </p:nvSpPr>
        <p:spPr/>
        <p:txBody>
          <a:bodyPr/>
          <a:lstStyle/>
          <a:p>
            <a:fld id="{1AACA368-D880-47DA-A0D7-DBD567C71490}" type="datetime1">
              <a:rPr lang="en-GB" smtClean="0"/>
              <a:t>12/07/2020</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8" name="Pladsholder til tekst 9"/>
          <p:cNvSpPr>
            <a:spLocks noGrp="1"/>
          </p:cNvSpPr>
          <p:nvPr>
            <p:ph type="body" sz="quarter" idx="15" hasCustomPrompt="1"/>
          </p:nvPr>
        </p:nvSpPr>
        <p:spPr>
          <a:xfrm>
            <a:off x="0" y="2036763"/>
            <a:ext cx="5948362" cy="4265612"/>
          </a:xfrm>
          <a:solidFill>
            <a:schemeClr val="accent1">
              <a:alpha val="95000"/>
            </a:schemeClr>
          </a:solidFill>
        </p:spPr>
        <p:txBody>
          <a:bodyPr lIns="576000" tIns="144000" rIns="252000" bIns="144000"/>
          <a:lstStyle>
            <a:lvl1pPr marL="0" indent="0">
              <a:buNone/>
              <a:defRPr baseline="0">
                <a:solidFill>
                  <a:schemeClr val="bg1"/>
                </a:solidFill>
              </a:defRPr>
            </a:lvl1pPr>
            <a:lvl2pPr marL="719138" indent="-358775">
              <a:defRPr>
                <a:solidFill>
                  <a:schemeClr val="bg1"/>
                </a:solidFill>
              </a:defRPr>
            </a:lvl2pPr>
            <a:lvl3pPr marL="719138" indent="-358775">
              <a:defRPr>
                <a:solidFill>
                  <a:schemeClr val="bg1"/>
                </a:solidFill>
              </a:defRPr>
            </a:lvl3pPr>
            <a:lvl4pPr marL="719138" indent="-358775">
              <a:defRPr>
                <a:solidFill>
                  <a:schemeClr val="bg1"/>
                </a:solidFill>
              </a:defRPr>
            </a:lvl4pPr>
            <a:lvl5pPr marL="719138" indent="-358775">
              <a:defRPr>
                <a:solidFill>
                  <a:schemeClr val="bg1"/>
                </a:solidFill>
              </a:defRPr>
            </a:lvl5pPr>
          </a:lstStyle>
          <a:p>
            <a:pPr lvl="0"/>
            <a:r>
              <a:rPr lang="en-GB" dirty="0"/>
              <a:t> Click to add text</a:t>
            </a:r>
          </a:p>
          <a:p>
            <a:pPr lvl="1"/>
            <a:r>
              <a:rPr lang="en-GB" dirty="0"/>
              <a:t>2</a:t>
            </a:r>
          </a:p>
          <a:p>
            <a:pPr lvl="2"/>
            <a:r>
              <a:rPr lang="en-GB" dirty="0"/>
              <a:t>3</a:t>
            </a:r>
          </a:p>
          <a:p>
            <a:pPr lvl="3"/>
            <a:r>
              <a:rPr lang="en-GB" dirty="0"/>
              <a:t>4</a:t>
            </a:r>
          </a:p>
          <a:p>
            <a:pPr lvl="4"/>
            <a:r>
              <a:rPr lang="en-GB" dirty="0"/>
              <a:t>5</a:t>
            </a:r>
          </a:p>
        </p:txBody>
      </p:sp>
    </p:spTree>
    <p:extLst>
      <p:ext uri="{BB962C8B-B14F-4D97-AF65-F5344CB8AC3E}">
        <p14:creationId xmlns:p14="http://schemas.microsoft.com/office/powerpoint/2010/main" val="21472760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pital bullet list ">
    <p:bg>
      <p:bgPr>
        <a:solidFill>
          <a:schemeClr val="accent1"/>
        </a:solidFill>
        <a:effectLst/>
      </p:bgPr>
    </p:bg>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a:lstStyle/>
          <a:p>
            <a:fld id="{465DAF43-1202-426F-86D9-1103B3A8C111}" type="datetime1">
              <a:rPr lang="en-GB" smtClean="0"/>
              <a:t>12/07/2020</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7" name="Pladsholder til tekst 9"/>
          <p:cNvSpPr>
            <a:spLocks noGrp="1"/>
          </p:cNvSpPr>
          <p:nvPr>
            <p:ph type="body" sz="quarter" idx="15" hasCustomPrompt="1"/>
          </p:nvPr>
        </p:nvSpPr>
        <p:spPr>
          <a:xfrm>
            <a:off x="588963" y="620713"/>
            <a:ext cx="11012487" cy="5682589"/>
          </a:xfrm>
          <a:noFill/>
        </p:spPr>
        <p:txBody>
          <a:bodyPr lIns="0" tIns="0" rIns="0" bIns="0"/>
          <a:lstStyle>
            <a:lvl1pPr marL="449263" indent="-449263" algn="l" defTabSz="914400" rtl="0" eaLnBrk="1" latinLnBrk="0" hangingPunct="1">
              <a:lnSpc>
                <a:spcPct val="90000"/>
              </a:lnSpc>
              <a:buFont typeface="Arial" panose="020B0604020202020204" pitchFamily="34" charset="0"/>
              <a:buChar char="•"/>
              <a:defRPr lang="da-DK" sz="4800" b="0" kern="1200" cap="all" spc="240" baseline="0" dirty="0" smtClean="0">
                <a:solidFill>
                  <a:schemeClr val="bg1"/>
                </a:solidFill>
                <a:latin typeface="+mn-lt"/>
                <a:ea typeface="+mn-ea"/>
                <a:cs typeface="+mn-cs"/>
              </a:defRPr>
            </a:lvl1pPr>
            <a:lvl2pPr marL="449263" indent="-449263" algn="l" defTabSz="914400" rtl="0" eaLnBrk="1" latinLnBrk="0" hangingPunct="1">
              <a:lnSpc>
                <a:spcPct val="90000"/>
              </a:lnSpc>
              <a:buFont typeface="Arial" panose="020B0604020202020204" pitchFamily="34" charset="0"/>
              <a:buChar char="•"/>
              <a:defRPr lang="da-DK" sz="4800" b="0" kern="1200" cap="all" spc="240" baseline="0" dirty="0" smtClean="0">
                <a:solidFill>
                  <a:schemeClr val="bg1"/>
                </a:solidFill>
                <a:latin typeface="+mn-lt"/>
                <a:ea typeface="+mn-ea"/>
                <a:cs typeface="+mn-cs"/>
              </a:defRPr>
            </a:lvl2pPr>
            <a:lvl3pPr marL="449263" indent="-449263" algn="l" defTabSz="914400" rtl="0" eaLnBrk="1" latinLnBrk="0" hangingPunct="1">
              <a:lnSpc>
                <a:spcPct val="90000"/>
              </a:lnSpc>
              <a:buFont typeface="Arial" panose="020B0604020202020204" pitchFamily="34" charset="0"/>
              <a:buChar char="•"/>
              <a:defRPr lang="da-DK" sz="4800" b="0" kern="1200" cap="all" spc="240" baseline="0" dirty="0" smtClean="0">
                <a:solidFill>
                  <a:schemeClr val="bg1"/>
                </a:solidFill>
                <a:latin typeface="+mn-lt"/>
                <a:ea typeface="+mn-ea"/>
                <a:cs typeface="+mn-cs"/>
              </a:defRPr>
            </a:lvl3pPr>
            <a:lvl4pPr marL="449263" indent="-449263" algn="l" defTabSz="914400" rtl="0" eaLnBrk="1" latinLnBrk="0" hangingPunct="1">
              <a:lnSpc>
                <a:spcPct val="90000"/>
              </a:lnSpc>
              <a:buFont typeface="Arial" panose="020B0604020202020204" pitchFamily="34" charset="0"/>
              <a:buChar char="•"/>
              <a:defRPr lang="da-DK" sz="4800" b="0" kern="1200" cap="all" spc="240" baseline="0" dirty="0" smtClean="0">
                <a:solidFill>
                  <a:schemeClr val="bg1"/>
                </a:solidFill>
                <a:latin typeface="+mn-lt"/>
                <a:ea typeface="+mn-ea"/>
                <a:cs typeface="+mn-cs"/>
              </a:defRPr>
            </a:lvl4pPr>
            <a:lvl5pPr marL="449263" indent="-449263" algn="l" defTabSz="914400" rtl="0" eaLnBrk="1" latinLnBrk="0" hangingPunct="1">
              <a:lnSpc>
                <a:spcPct val="90000"/>
              </a:lnSpc>
              <a:buFont typeface="Arial" panose="020B0604020202020204" pitchFamily="34" charset="0"/>
              <a:buChar char="•"/>
              <a:defRPr lang="da-DK" sz="4800" b="0" kern="1200" cap="all" spc="240" baseline="0" dirty="0">
                <a:solidFill>
                  <a:schemeClr val="bg1"/>
                </a:solidFill>
                <a:latin typeface="+mn-lt"/>
                <a:ea typeface="+mn-ea"/>
                <a:cs typeface="+mn-cs"/>
              </a:defRPr>
            </a:lvl5pPr>
          </a:lstStyle>
          <a:p>
            <a:pPr lvl="0"/>
            <a:r>
              <a:rPr lang="en-GB" dirty="0"/>
              <a:t>Click to add text</a:t>
            </a:r>
          </a:p>
          <a:p>
            <a:pPr lvl="1"/>
            <a:r>
              <a:rPr lang="en-GB" dirty="0"/>
              <a:t>2</a:t>
            </a:r>
          </a:p>
          <a:p>
            <a:pPr lvl="2"/>
            <a:r>
              <a:rPr lang="en-GB" dirty="0"/>
              <a:t>3</a:t>
            </a:r>
          </a:p>
          <a:p>
            <a:pPr lvl="3"/>
            <a:r>
              <a:rPr lang="en-GB" dirty="0"/>
              <a:t>4</a:t>
            </a:r>
          </a:p>
          <a:p>
            <a:pPr lvl="4"/>
            <a:r>
              <a:rPr lang="en-GB" dirty="0"/>
              <a:t>5</a:t>
            </a:r>
          </a:p>
        </p:txBody>
      </p:sp>
    </p:spTree>
    <p:extLst>
      <p:ext uri="{BB962C8B-B14F-4D97-AF65-F5344CB8AC3E}">
        <p14:creationId xmlns:p14="http://schemas.microsoft.com/office/powerpoint/2010/main" val="19878392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ation">
    <p:bg>
      <p:bgPr>
        <a:solidFill>
          <a:schemeClr val="accent1"/>
        </a:solidFill>
        <a:effectLst/>
      </p:bgPr>
    </p:bg>
    <p:spTree>
      <p:nvGrpSpPr>
        <p:cNvPr id="1" name=""/>
        <p:cNvGrpSpPr/>
        <p:nvPr/>
      </p:nvGrpSpPr>
      <p:grpSpPr>
        <a:xfrm>
          <a:off x="0" y="0"/>
          <a:ext cx="0" cy="0"/>
          <a:chOff x="0" y="0"/>
          <a:chExt cx="0" cy="0"/>
        </a:xfrm>
      </p:grpSpPr>
      <p:sp>
        <p:nvSpPr>
          <p:cNvPr id="9" name="Tekstfelt 8"/>
          <p:cNvSpPr txBox="1"/>
          <p:nvPr userDrawn="1"/>
        </p:nvSpPr>
        <p:spPr>
          <a:xfrm>
            <a:off x="421280" y="612884"/>
            <a:ext cx="1167618" cy="2400657"/>
          </a:xfrm>
          <a:prstGeom prst="rect">
            <a:avLst/>
          </a:prstGeom>
          <a:noFill/>
        </p:spPr>
        <p:txBody>
          <a:bodyPr wrap="square" rtlCol="0">
            <a:spAutoFit/>
          </a:bodyPr>
          <a:lstStyle/>
          <a:p>
            <a:r>
              <a:rPr lang="en-GB" sz="15000" b="1" dirty="0">
                <a:solidFill>
                  <a:schemeClr val="bg1"/>
                </a:solidFill>
              </a:rPr>
              <a:t>”</a:t>
            </a:r>
          </a:p>
        </p:txBody>
      </p:sp>
      <p:sp>
        <p:nvSpPr>
          <p:cNvPr id="4" name="Pladsholder til dato 3"/>
          <p:cNvSpPr>
            <a:spLocks noGrp="1"/>
          </p:cNvSpPr>
          <p:nvPr>
            <p:ph type="dt" sz="half" idx="10"/>
          </p:nvPr>
        </p:nvSpPr>
        <p:spPr/>
        <p:txBody>
          <a:bodyPr/>
          <a:lstStyle/>
          <a:p>
            <a:fld id="{061266C6-A1D4-4BB6-B61E-6364AC795043}" type="datetime1">
              <a:rPr lang="en-GB" smtClean="0"/>
              <a:t>12/07/2020</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7" name="Pladsholder til tekst 9"/>
          <p:cNvSpPr>
            <a:spLocks noGrp="1"/>
          </p:cNvSpPr>
          <p:nvPr>
            <p:ph type="body" sz="quarter" idx="15" hasCustomPrompt="1"/>
          </p:nvPr>
        </p:nvSpPr>
        <p:spPr>
          <a:xfrm>
            <a:off x="588963" y="1628775"/>
            <a:ext cx="11012487" cy="4114799"/>
          </a:xfrm>
          <a:noFill/>
        </p:spPr>
        <p:txBody>
          <a:bodyPr lIns="0" tIns="0" rIns="0" bIns="0" anchor="t" anchorCtr="0"/>
          <a:lstStyle>
            <a:lvl1pPr marL="0" indent="0" algn="l" defTabSz="914400" rtl="0" eaLnBrk="1" latinLnBrk="0" hangingPunct="1">
              <a:lnSpc>
                <a:spcPct val="90000"/>
              </a:lnSpc>
              <a:buFont typeface="Arial" panose="020B0604020202020204" pitchFamily="34" charset="0"/>
              <a:buNone/>
              <a:defRPr lang="da-DK" sz="4800" b="0" kern="1200" cap="none" baseline="0" dirty="0" smtClean="0">
                <a:solidFill>
                  <a:schemeClr val="bg1"/>
                </a:solidFill>
                <a:latin typeface="+mn-lt"/>
                <a:ea typeface="+mn-ea"/>
                <a:cs typeface="+mn-cs"/>
              </a:defRPr>
            </a:lvl1pPr>
            <a:lvl2pPr marL="0" indent="0" algn="l" defTabSz="914400"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2pPr>
            <a:lvl3pPr marL="0" indent="0" algn="l" defTabSz="914400"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3pPr>
            <a:lvl4pPr marL="0" indent="0" algn="l" defTabSz="914400"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4pPr>
            <a:lvl5pPr marL="0" indent="0" algn="l" defTabSz="914400" rtl="0" eaLnBrk="1" latinLnBrk="0" hangingPunct="1">
              <a:lnSpc>
                <a:spcPct val="90000"/>
              </a:lnSpc>
              <a:buFont typeface="Arial" panose="020B0604020202020204" pitchFamily="34" charset="0"/>
              <a:buNone/>
              <a:defRPr lang="da-DK" sz="4800" b="1" kern="1200" cap="all" baseline="0" dirty="0">
                <a:solidFill>
                  <a:schemeClr val="bg1"/>
                </a:solidFill>
                <a:latin typeface="+mn-lt"/>
                <a:ea typeface="+mn-ea"/>
                <a:cs typeface="+mn-cs"/>
              </a:defRPr>
            </a:lvl5pPr>
          </a:lstStyle>
          <a:p>
            <a:pPr lvl="0"/>
            <a:r>
              <a:rPr lang="en-GB" dirty="0"/>
              <a:t>Click to add text</a:t>
            </a:r>
          </a:p>
        </p:txBody>
      </p:sp>
      <p:sp>
        <p:nvSpPr>
          <p:cNvPr id="8" name="Pladsholder til tekst 14"/>
          <p:cNvSpPr>
            <a:spLocks noGrp="1"/>
          </p:cNvSpPr>
          <p:nvPr>
            <p:ph type="body" sz="quarter" idx="13" hasCustomPrompt="1"/>
          </p:nvPr>
        </p:nvSpPr>
        <p:spPr>
          <a:xfrm>
            <a:off x="582712" y="5934971"/>
            <a:ext cx="11019496" cy="367404"/>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baseline="0">
                <a:solidFill>
                  <a:schemeClr val="bg1"/>
                </a:solidFill>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dirty="0"/>
              <a:t>Name, source</a:t>
            </a:r>
          </a:p>
        </p:txBody>
      </p:sp>
    </p:spTree>
    <p:extLst>
      <p:ext uri="{BB962C8B-B14F-4D97-AF65-F5344CB8AC3E}">
        <p14:creationId xmlns:p14="http://schemas.microsoft.com/office/powerpoint/2010/main" val="414296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mirrored texts">
    <p:bg>
      <p:bgPr>
        <a:solidFill>
          <a:schemeClr val="accent1"/>
        </a:solidFill>
        <a:effectLst/>
      </p:bgPr>
    </p:bg>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a:lstStyle/>
          <a:p>
            <a:fld id="{482A35EA-AC5E-4877-A18B-61505BAEB1C8}" type="datetime1">
              <a:rPr lang="en-GB" smtClean="0"/>
              <a:t>12/07/2020</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9" name="Pladsholder til tekst 9"/>
          <p:cNvSpPr>
            <a:spLocks noGrp="1"/>
          </p:cNvSpPr>
          <p:nvPr>
            <p:ph type="body" sz="quarter" idx="15" hasCustomPrompt="1"/>
          </p:nvPr>
        </p:nvSpPr>
        <p:spPr>
          <a:xfrm>
            <a:off x="588964" y="1628775"/>
            <a:ext cx="5358535" cy="4674527"/>
          </a:xfrm>
          <a:noFill/>
        </p:spPr>
        <p:txBody>
          <a:bodyPr lIns="0" tIns="0" rIns="0" bIns="0"/>
          <a:lstStyle>
            <a:lvl1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smtClean="0">
                <a:solidFill>
                  <a:schemeClr val="bg1"/>
                </a:solidFill>
                <a:latin typeface="+mn-lt"/>
                <a:ea typeface="+mn-ea"/>
                <a:cs typeface="+mn-cs"/>
              </a:defRPr>
            </a:lvl1pPr>
            <a:lvl2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smtClean="0">
                <a:solidFill>
                  <a:schemeClr val="bg1"/>
                </a:solidFill>
                <a:latin typeface="+mn-lt"/>
                <a:ea typeface="+mn-ea"/>
                <a:cs typeface="+mn-cs"/>
              </a:defRPr>
            </a:lvl2pPr>
            <a:lvl3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smtClean="0">
                <a:solidFill>
                  <a:schemeClr val="bg1"/>
                </a:solidFill>
                <a:latin typeface="+mn-lt"/>
                <a:ea typeface="+mn-ea"/>
                <a:cs typeface="+mn-cs"/>
              </a:defRPr>
            </a:lvl3pPr>
            <a:lvl4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smtClean="0">
                <a:solidFill>
                  <a:schemeClr val="bg1"/>
                </a:solidFill>
                <a:latin typeface="+mn-lt"/>
                <a:ea typeface="+mn-ea"/>
                <a:cs typeface="+mn-cs"/>
              </a:defRPr>
            </a:lvl4pPr>
            <a:lvl5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a:solidFill>
                  <a:schemeClr val="bg1"/>
                </a:solidFill>
                <a:latin typeface="+mn-lt"/>
                <a:ea typeface="+mn-ea"/>
                <a:cs typeface="+mn-cs"/>
              </a:defRPr>
            </a:lvl5pPr>
          </a:lstStyle>
          <a:p>
            <a:pPr lvl="0"/>
            <a:r>
              <a:rPr lang="en-GB" dirty="0"/>
              <a:t>Click to add text</a:t>
            </a:r>
          </a:p>
          <a:p>
            <a:pPr lvl="1"/>
            <a:r>
              <a:rPr lang="en-GB" dirty="0"/>
              <a:t>2</a:t>
            </a:r>
          </a:p>
          <a:p>
            <a:pPr lvl="2"/>
            <a:r>
              <a:rPr lang="en-GB" dirty="0"/>
              <a:t>3</a:t>
            </a:r>
          </a:p>
          <a:p>
            <a:pPr lvl="3"/>
            <a:r>
              <a:rPr lang="en-GB" dirty="0"/>
              <a:t>4</a:t>
            </a:r>
          </a:p>
          <a:p>
            <a:pPr lvl="4"/>
            <a:r>
              <a:rPr lang="en-GB" dirty="0"/>
              <a:t>5</a:t>
            </a:r>
          </a:p>
        </p:txBody>
      </p:sp>
      <p:sp>
        <p:nvSpPr>
          <p:cNvPr id="10" name="Pladsholder til tekst 9"/>
          <p:cNvSpPr>
            <a:spLocks noGrp="1"/>
          </p:cNvSpPr>
          <p:nvPr>
            <p:ph type="body" sz="quarter" idx="16" hasCustomPrompt="1"/>
          </p:nvPr>
        </p:nvSpPr>
        <p:spPr>
          <a:xfrm>
            <a:off x="6244503" y="1628775"/>
            <a:ext cx="5356948" cy="4674527"/>
          </a:xfrm>
          <a:noFill/>
        </p:spPr>
        <p:txBody>
          <a:bodyPr lIns="0" tIns="0" rIns="0" bIns="0"/>
          <a:lstStyle>
            <a:lvl1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smtClean="0">
                <a:solidFill>
                  <a:schemeClr val="bg1"/>
                </a:solidFill>
                <a:latin typeface="+mn-lt"/>
                <a:ea typeface="+mn-ea"/>
                <a:cs typeface="+mn-cs"/>
              </a:defRPr>
            </a:lvl1pPr>
            <a:lvl2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smtClean="0">
                <a:solidFill>
                  <a:schemeClr val="bg1"/>
                </a:solidFill>
                <a:latin typeface="+mn-lt"/>
                <a:ea typeface="+mn-ea"/>
                <a:cs typeface="+mn-cs"/>
              </a:defRPr>
            </a:lvl2pPr>
            <a:lvl3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smtClean="0">
                <a:solidFill>
                  <a:schemeClr val="bg1"/>
                </a:solidFill>
                <a:latin typeface="+mn-lt"/>
                <a:ea typeface="+mn-ea"/>
                <a:cs typeface="+mn-cs"/>
              </a:defRPr>
            </a:lvl3pPr>
            <a:lvl4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smtClean="0">
                <a:solidFill>
                  <a:schemeClr val="bg1"/>
                </a:solidFill>
                <a:latin typeface="+mn-lt"/>
                <a:ea typeface="+mn-ea"/>
                <a:cs typeface="+mn-cs"/>
              </a:defRPr>
            </a:lvl4pPr>
            <a:lvl5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a:solidFill>
                  <a:schemeClr val="bg1"/>
                </a:solidFill>
                <a:latin typeface="+mn-lt"/>
                <a:ea typeface="+mn-ea"/>
                <a:cs typeface="+mn-cs"/>
              </a:defRPr>
            </a:lvl5pPr>
          </a:lstStyle>
          <a:p>
            <a:pPr lvl="0"/>
            <a:r>
              <a:rPr lang="en-GB" dirty="0"/>
              <a:t>Click to add text</a:t>
            </a:r>
          </a:p>
          <a:p>
            <a:pPr lvl="1"/>
            <a:r>
              <a:rPr lang="en-GB" dirty="0"/>
              <a:t>2</a:t>
            </a:r>
          </a:p>
          <a:p>
            <a:pPr lvl="2"/>
            <a:r>
              <a:rPr lang="en-GB" dirty="0"/>
              <a:t>3</a:t>
            </a:r>
          </a:p>
          <a:p>
            <a:pPr lvl="3"/>
            <a:r>
              <a:rPr lang="en-GB" dirty="0"/>
              <a:t>4</a:t>
            </a:r>
          </a:p>
          <a:p>
            <a:pPr lvl="4"/>
            <a:r>
              <a:rPr lang="en-GB" dirty="0"/>
              <a:t>5</a:t>
            </a:r>
          </a:p>
        </p:txBody>
      </p:sp>
      <p:sp>
        <p:nvSpPr>
          <p:cNvPr id="7" name="Titel 1"/>
          <p:cNvSpPr>
            <a:spLocks noGrp="1"/>
          </p:cNvSpPr>
          <p:nvPr>
            <p:ph type="title" hasCustomPrompt="1"/>
          </p:nvPr>
        </p:nvSpPr>
        <p:spPr>
          <a:xfrm>
            <a:off x="588964" y="620714"/>
            <a:ext cx="11012486" cy="863599"/>
          </a:xfrm>
        </p:spPr>
        <p:txBody>
          <a:bodyPr/>
          <a:lstStyle>
            <a:lvl1pPr>
              <a:defRPr>
                <a:solidFill>
                  <a:schemeClr val="bg1"/>
                </a:solidFill>
              </a:defRPr>
            </a:lvl1pPr>
          </a:lstStyle>
          <a:p>
            <a:r>
              <a:rPr lang="en-GB" dirty="0"/>
              <a:t>Click to add title</a:t>
            </a:r>
          </a:p>
        </p:txBody>
      </p:sp>
    </p:spTree>
    <p:extLst>
      <p:ext uri="{BB962C8B-B14F-4D97-AF65-F5344CB8AC3E}">
        <p14:creationId xmlns:p14="http://schemas.microsoft.com/office/powerpoint/2010/main" val="26273087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heading ">
    <p:bg>
      <p:bgPr>
        <a:solidFill>
          <a:schemeClr val="accent1"/>
        </a:solidFill>
        <a:effectLst/>
      </p:bgPr>
    </p:bg>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a:lstStyle/>
          <a:p>
            <a:fld id="{B34478A3-87BB-4F17-9C03-F753FCD936D6}" type="datetime1">
              <a:rPr lang="en-GB" smtClean="0"/>
              <a:t>12/07/2020</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7" name="Titel 1"/>
          <p:cNvSpPr>
            <a:spLocks noGrp="1"/>
          </p:cNvSpPr>
          <p:nvPr>
            <p:ph type="title" hasCustomPrompt="1"/>
          </p:nvPr>
        </p:nvSpPr>
        <p:spPr>
          <a:xfrm>
            <a:off x="588963" y="1628775"/>
            <a:ext cx="11012487" cy="4673600"/>
          </a:xfrm>
        </p:spPr>
        <p:txBody>
          <a:bodyPr anchor="t" anchorCtr="0"/>
          <a:lstStyle>
            <a:lvl1pPr>
              <a:defRPr sz="6400" b="0" baseline="0">
                <a:solidFill>
                  <a:schemeClr val="bg1"/>
                </a:solidFill>
              </a:defRPr>
            </a:lvl1pPr>
          </a:lstStyle>
          <a:p>
            <a:r>
              <a:rPr lang="en-GB" dirty="0"/>
              <a:t>Click to add title</a:t>
            </a:r>
          </a:p>
        </p:txBody>
      </p:sp>
    </p:spTree>
    <p:extLst>
      <p:ext uri="{BB962C8B-B14F-4D97-AF65-F5344CB8AC3E}">
        <p14:creationId xmlns:p14="http://schemas.microsoft.com/office/powerpoint/2010/main" val="35438843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GB" dirty="0"/>
              <a:t>Click to add title</a:t>
            </a:r>
          </a:p>
        </p:txBody>
      </p:sp>
      <p:sp>
        <p:nvSpPr>
          <p:cNvPr id="3" name="Pladsholder til dato 2"/>
          <p:cNvSpPr>
            <a:spLocks noGrp="1"/>
          </p:cNvSpPr>
          <p:nvPr>
            <p:ph type="dt" sz="half" idx="10"/>
          </p:nvPr>
        </p:nvSpPr>
        <p:spPr/>
        <p:txBody>
          <a:bodyPr/>
          <a:lstStyle/>
          <a:p>
            <a:fld id="{63F3D152-D2BD-43FF-9B39-3177693EB010}" type="datetime1">
              <a:rPr lang="en-GB" smtClean="0"/>
              <a:t>12/07/2020</a:t>
            </a:fld>
            <a:endParaRPr lang="en-GB" dirty="0"/>
          </a:p>
        </p:txBody>
      </p:sp>
      <p:sp>
        <p:nvSpPr>
          <p:cNvPr id="4" name="Pladsholder til sidefod 3"/>
          <p:cNvSpPr>
            <a:spLocks noGrp="1"/>
          </p:cNvSpPr>
          <p:nvPr>
            <p:ph type="ftr" sz="quarter" idx="11"/>
          </p:nvPr>
        </p:nvSpPr>
        <p:spPr/>
        <p:txBody>
          <a:bodyPr/>
          <a:lstStyle/>
          <a:p>
            <a:endParaRPr lang="en-GB" dirty="0"/>
          </a:p>
        </p:txBody>
      </p:sp>
      <p:sp>
        <p:nvSpPr>
          <p:cNvPr id="5" name="Pladsholder til slidenummer 4"/>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1760930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image small left">
    <p:spTree>
      <p:nvGrpSpPr>
        <p:cNvPr id="1" name=""/>
        <p:cNvGrpSpPr/>
        <p:nvPr/>
      </p:nvGrpSpPr>
      <p:grpSpPr>
        <a:xfrm>
          <a:off x="0" y="0"/>
          <a:ext cx="0" cy="0"/>
          <a:chOff x="0" y="0"/>
          <a:chExt cx="0" cy="0"/>
        </a:xfrm>
      </p:grpSpPr>
      <p:sp>
        <p:nvSpPr>
          <p:cNvPr id="30" name="Pladsholder til billede 9"/>
          <p:cNvSpPr>
            <a:spLocks noGrp="1"/>
          </p:cNvSpPr>
          <p:nvPr>
            <p:ph type="pic" sz="quarter" idx="14" hasCustomPrompt="1"/>
          </p:nvPr>
        </p:nvSpPr>
        <p:spPr>
          <a:xfrm>
            <a:off x="0" y="0"/>
            <a:ext cx="12192000" cy="6858000"/>
          </a:xfrm>
          <a:blipFill>
            <a:blip r:embed="rId2"/>
            <a:stretch>
              <a:fillRect/>
            </a:stretch>
          </a:blipFill>
        </p:spPr>
        <p:txBody>
          <a:bodyPr lIns="6408000" tIns="360000" anchor="ctr" anchorCtr="0"/>
          <a:lstStyle>
            <a:lvl1pPr marL="0" indent="0" algn="l" defTabSz="914400" rtl="0" eaLnBrk="1" latinLnBrk="0" hangingPunct="1">
              <a:lnSpc>
                <a:spcPct val="90000"/>
              </a:lnSpc>
              <a:spcBef>
                <a:spcPts val="1000"/>
              </a:spcBef>
              <a:buFont typeface="Arial" panose="020B0604020202020204" pitchFamily="34" charset="0"/>
              <a:buNone/>
              <a:defRPr lang="da-DK" sz="3200" kern="1200" baseline="0" dirty="0">
                <a:solidFill>
                  <a:schemeClr val="bg1"/>
                </a:solidFill>
                <a:latin typeface="+mn-lt"/>
                <a:ea typeface="+mn-ea"/>
                <a:cs typeface="+mn-cs"/>
                <a:sym typeface="Wingdings" panose="05000000000000000000" pitchFamily="2" charset="2"/>
              </a:defRPr>
            </a:lvl1pPr>
          </a:lstStyle>
          <a:p>
            <a:r>
              <a:rPr lang="en-GB" dirty="0"/>
              <a:t> Click icon to insert image</a:t>
            </a:r>
          </a:p>
        </p:txBody>
      </p:sp>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EA612452-9420-4860-8BE2-68A6A50F390E}" type="datetime1">
              <a:rPr lang="en-GB" smtClean="0"/>
              <a:t>12/07/2020</a:t>
            </a:fld>
            <a:endParaRPr lang="en-GB"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en-GB"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en-GB" smtClean="0"/>
              <a:pPr/>
              <a:t>‹#›</a:t>
            </a:fld>
            <a:endParaRPr lang="en-GB" dirty="0"/>
          </a:p>
        </p:txBody>
      </p:sp>
      <p:sp>
        <p:nvSpPr>
          <p:cNvPr id="22" name="Titel 2"/>
          <p:cNvSpPr>
            <a:spLocks noGrp="1"/>
          </p:cNvSpPr>
          <p:nvPr>
            <p:ph type="ctrTitle"/>
          </p:nvPr>
        </p:nvSpPr>
        <p:spPr>
          <a:xfrm>
            <a:off x="0" y="2271092"/>
            <a:ext cx="5959476" cy="3895200"/>
          </a:xfrm>
          <a:blipFill>
            <a:blip r:embed="rId3"/>
            <a:stretch>
              <a:fillRect/>
            </a:stretch>
          </a:blipFill>
        </p:spPr>
        <p:txBody>
          <a:bodyPr lIns="540000" tIns="468000" rIns="360000" bIns="2340000" anchor="b" anchorCtr="0">
            <a:noAutofit/>
          </a:bodyPr>
          <a:lstStyle>
            <a:lvl1pPr algn="l">
              <a:lnSpc>
                <a:spcPts val="4000"/>
              </a:lnSpc>
              <a:defRPr sz="3600">
                <a:solidFill>
                  <a:schemeClr val="bg1"/>
                </a:solidFill>
              </a:defRPr>
            </a:lvl1pPr>
          </a:lstStyle>
          <a:p>
            <a:r>
              <a:rPr lang="en-US"/>
              <a:t>Click to edit Master title style</a:t>
            </a:r>
            <a:endParaRPr lang="en-GB" dirty="0"/>
          </a:p>
        </p:txBody>
      </p:sp>
      <p:sp>
        <p:nvSpPr>
          <p:cNvPr id="26" name="Pladsholder til tekst 14"/>
          <p:cNvSpPr>
            <a:spLocks noGrp="1"/>
          </p:cNvSpPr>
          <p:nvPr>
            <p:ph type="body" sz="quarter" idx="13" hasCustomPrompt="1"/>
          </p:nvPr>
        </p:nvSpPr>
        <p:spPr>
          <a:xfrm>
            <a:off x="588963" y="4042705"/>
            <a:ext cx="4983162" cy="899766"/>
          </a:xfrm>
        </p:spPr>
        <p:txBody>
          <a:bodyPr rIns="0">
            <a:noAutofit/>
          </a:bodyPr>
          <a:lstStyle>
            <a:lvl1pPr marL="0" indent="0">
              <a:spcBef>
                <a:spcPts val="0"/>
              </a:spcBef>
              <a:buNone/>
              <a:defRPr sz="1800" baseline="0"/>
            </a:lvl1pPr>
          </a:lstStyle>
          <a:p>
            <a:pPr lvl="0"/>
            <a:r>
              <a:rPr lang="en-GB" dirty="0"/>
              <a:t>Name of speaker, UCPH unit, place and date</a:t>
            </a:r>
            <a:br>
              <a:rPr lang="en-GB" dirty="0"/>
            </a:br>
            <a:endParaRPr lang="en-GB" dirty="0"/>
          </a:p>
        </p:txBody>
      </p:sp>
      <p:sp>
        <p:nvSpPr>
          <p:cNvPr id="9" name="Titel 1"/>
          <p:cNvSpPr>
            <a:spLocks noGrp="1"/>
          </p:cNvSpPr>
          <p:nvPr>
            <p:ph type="body" sz="quarter" idx="15" hasCustomPrompt="1"/>
          </p:nvPr>
        </p:nvSpPr>
        <p:spPr>
          <a:xfrm>
            <a:off x="587375" y="2610941"/>
            <a:ext cx="4946649" cy="1109335"/>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29678034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2" name="Pladsholder til dato 1"/>
          <p:cNvSpPr>
            <a:spLocks noGrp="1"/>
          </p:cNvSpPr>
          <p:nvPr>
            <p:ph type="dt" sz="half" idx="10"/>
          </p:nvPr>
        </p:nvSpPr>
        <p:spPr/>
        <p:txBody>
          <a:bodyPr/>
          <a:lstStyle/>
          <a:p>
            <a:fld id="{0391CFF0-9A20-4133-8B37-19DE66F899A5}" type="datetime1">
              <a:rPr lang="en-GB" smtClean="0"/>
              <a:t>12/07/2020</a:t>
            </a:fld>
            <a:endParaRPr lang="en-GB" dirty="0"/>
          </a:p>
        </p:txBody>
      </p:sp>
      <p:sp>
        <p:nvSpPr>
          <p:cNvPr id="3" name="Pladsholder til sidefod 2"/>
          <p:cNvSpPr>
            <a:spLocks noGrp="1"/>
          </p:cNvSpPr>
          <p:nvPr>
            <p:ph type="ftr" sz="quarter" idx="11"/>
          </p:nvPr>
        </p:nvSpPr>
        <p:spPr/>
        <p:txBody>
          <a:bodyPr/>
          <a:lstStyle/>
          <a:p>
            <a:endParaRPr lang="en-GB" dirty="0"/>
          </a:p>
        </p:txBody>
      </p:sp>
      <p:sp>
        <p:nvSpPr>
          <p:cNvPr id="4" name="Pladsholder til slidenummer 3"/>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36315452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1525075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User guide">
    <p:spTree>
      <p:nvGrpSpPr>
        <p:cNvPr id="1" name=""/>
        <p:cNvGrpSpPr/>
        <p:nvPr/>
      </p:nvGrpSpPr>
      <p:grpSpPr>
        <a:xfrm>
          <a:off x="0" y="0"/>
          <a:ext cx="0" cy="0"/>
          <a:chOff x="0" y="0"/>
          <a:chExt cx="0" cy="0"/>
        </a:xfrm>
      </p:grpSpPr>
      <p:sp>
        <p:nvSpPr>
          <p:cNvPr id="18" name="Title 1"/>
          <p:cNvSpPr txBox="1">
            <a:spLocks/>
          </p:cNvSpPr>
          <p:nvPr userDrawn="1"/>
        </p:nvSpPr>
        <p:spPr>
          <a:xfrm>
            <a:off x="588964" y="613649"/>
            <a:ext cx="11012486" cy="879921"/>
          </a:xfrm>
          <a:prstGeom prst="rect">
            <a:avLst/>
          </a:prstGeom>
        </p:spPr>
        <p:txBody>
          <a:bodyPr vert="horz" lIns="0" tIns="0" rIns="0" bIns="0" rtlCol="0" anchor="t" anchorCtr="0">
            <a:noAutofit/>
          </a:bodyPr>
          <a:lstStyle>
            <a:lvl1pPr>
              <a:lnSpc>
                <a:spcPct val="100000"/>
              </a:lnSpc>
              <a:spcBef>
                <a:spcPct val="0"/>
              </a:spcBef>
              <a:buNone/>
              <a:defRPr sz="3200">
                <a:solidFill>
                  <a:schemeClr val="bg1"/>
                </a:solidFill>
                <a:latin typeface="+mj-lt"/>
                <a:ea typeface="+mj-ea"/>
                <a:cs typeface="+mj-cs"/>
              </a:defRPr>
            </a:lvl1pPr>
          </a:lstStyle>
          <a:p>
            <a:pPr lvl="0"/>
            <a:r>
              <a:rPr lang="en-GB" sz="3000" dirty="0">
                <a:solidFill>
                  <a:schemeClr val="tx1"/>
                </a:solidFill>
              </a:rPr>
              <a:t>User guide </a:t>
            </a:r>
            <a:r>
              <a:rPr lang="en-GB" sz="1800" dirty="0">
                <a:solidFill>
                  <a:schemeClr val="tx1"/>
                </a:solidFill>
              </a:rPr>
              <a:t>– delete before use</a:t>
            </a:r>
          </a:p>
        </p:txBody>
      </p:sp>
      <p:sp>
        <p:nvSpPr>
          <p:cNvPr id="46" name="Text Box 48"/>
          <p:cNvSpPr txBox="1">
            <a:spLocks noChangeArrowheads="1"/>
          </p:cNvSpPr>
          <p:nvPr userDrawn="1"/>
        </p:nvSpPr>
        <p:spPr bwMode="auto">
          <a:xfrm>
            <a:off x="587376" y="1640495"/>
            <a:ext cx="1750290" cy="3876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a:solidFill>
                  <a:schemeClr val="tx1"/>
                </a:solidFill>
                <a:latin typeface="+mn-lt"/>
                <a:cs typeface="Arial" panose="020B0604020202020204" pitchFamily="34" charset="0"/>
              </a:rPr>
              <a:t>UCPH PowerPoint templates</a:t>
            </a:r>
            <a:br>
              <a:rPr lang="en-GB" sz="1000" b="1" noProof="1">
                <a:solidFill>
                  <a:schemeClr val="tx1"/>
                </a:solidFill>
                <a:latin typeface="+mn-lt"/>
                <a:cs typeface="Arial" panose="020B0604020202020204" pitchFamily="34" charset="0"/>
              </a:rPr>
            </a:br>
            <a:r>
              <a:rPr lang="en-GB" sz="800" dirty="0">
                <a:effectLst/>
                <a:latin typeface="+mj-lt"/>
                <a:ea typeface="Calibri" panose="020F0502020204030204" pitchFamily="34" charset="0"/>
                <a:cs typeface="Times New Roman" panose="02020603050405020304" pitchFamily="18" charset="0"/>
              </a:rPr>
              <a:t>When you open PowerPoint on your UCPH computer, </a:t>
            </a:r>
            <a:r>
              <a:rPr lang="en-GB" sz="800" kern="1200" dirty="0">
                <a:solidFill>
                  <a:schemeClr val="tx1"/>
                </a:solidFill>
                <a:effectLst/>
                <a:latin typeface="Arial" charset="0"/>
                <a:ea typeface="Calibri" panose="020F0502020204030204" pitchFamily="34" charset="0"/>
                <a:cs typeface="Times New Roman" panose="02020603050405020304" pitchFamily="18" charset="0"/>
              </a:rPr>
              <a:t>PowerPoint opens </a:t>
            </a:r>
            <a:r>
              <a:rPr lang="en-GB" sz="800" dirty="0">
                <a:effectLst/>
                <a:latin typeface="+mj-lt"/>
                <a:ea typeface="Calibri" panose="020F0502020204030204" pitchFamily="34" charset="0"/>
                <a:cs typeface="Times New Roman" panose="02020603050405020304" pitchFamily="18" charset="0"/>
              </a:rPr>
              <a:t>a template in 4:3 format with an English UCPH logo.</a:t>
            </a:r>
          </a:p>
          <a:p>
            <a:pPr eaLnBrk="1" hangingPunct="1">
              <a:spcAft>
                <a:spcPts val="600"/>
              </a:spcAft>
              <a:defRPr/>
            </a:pPr>
            <a:r>
              <a:rPr lang="en-GB" sz="800" dirty="0">
                <a:effectLst/>
                <a:latin typeface="+mj-lt"/>
                <a:ea typeface="Calibri" panose="020F0502020204030204" pitchFamily="34" charset="0"/>
                <a:cs typeface="Times New Roman" panose="02020603050405020304" pitchFamily="18" charset="0"/>
              </a:rPr>
              <a:t>When you click on the UCPH tab in the toolbar, click "Select Template" to choose between templates</a:t>
            </a:r>
          </a:p>
          <a:p>
            <a:pPr marL="88900" indent="-88900" eaLnBrk="1" hangingPunct="1">
              <a:spcAft>
                <a:spcPts val="600"/>
              </a:spcAft>
              <a:buFont typeface="Arial" panose="020B0604020202020204" pitchFamily="34" charset="0"/>
              <a:buChar char="•"/>
              <a:defRPr/>
            </a:pPr>
            <a:r>
              <a:rPr lang="en-GB" sz="800" dirty="0">
                <a:effectLst/>
                <a:latin typeface="+mj-lt"/>
                <a:ea typeface="Calibri" panose="020F0502020204030204" pitchFamily="34" charset="0"/>
                <a:cs typeface="Times New Roman" panose="02020603050405020304" pitchFamily="18" charset="0"/>
              </a:rPr>
              <a:t>in Danish and English </a:t>
            </a:r>
          </a:p>
          <a:p>
            <a:pPr marL="88900" indent="-88900" eaLnBrk="1" hangingPunct="1">
              <a:spcAft>
                <a:spcPts val="600"/>
              </a:spcAft>
              <a:buFont typeface="Arial" panose="020B0604020202020204" pitchFamily="34" charset="0"/>
              <a:buChar char="•"/>
              <a:defRPr/>
            </a:pPr>
            <a:r>
              <a:rPr lang="en-GB" sz="800" dirty="0">
                <a:effectLst/>
                <a:latin typeface="+mj-lt"/>
                <a:ea typeface="Calibri" panose="020F0502020204030204" pitchFamily="34" charset="0"/>
                <a:cs typeface="Times New Roman" panose="02020603050405020304" pitchFamily="18" charset="0"/>
              </a:rPr>
              <a:t>in 4:3 and 16:9 formats</a:t>
            </a:r>
          </a:p>
          <a:p>
            <a:pPr marL="88900" indent="-88900" eaLnBrk="1" hangingPunct="1">
              <a:spcAft>
                <a:spcPts val="600"/>
              </a:spcAft>
              <a:buFont typeface="Arial" panose="020B0604020202020204" pitchFamily="34" charset="0"/>
              <a:buChar char="•"/>
              <a:defRPr/>
            </a:pPr>
            <a:r>
              <a:rPr lang="en-GB" sz="800" dirty="0">
                <a:effectLst/>
                <a:latin typeface="+mj-lt"/>
                <a:ea typeface="Calibri" panose="020F0502020204030204" pitchFamily="34" charset="0"/>
                <a:cs typeface="Times New Roman" panose="02020603050405020304" pitchFamily="18" charset="0"/>
              </a:rPr>
              <a:t>in "full" or "empty" versions (in the full version there is an example of each slide type in the left-hand window)</a:t>
            </a:r>
          </a:p>
          <a:p>
            <a:pPr marL="88900" indent="-88900" eaLnBrk="1" hangingPunct="1">
              <a:spcAft>
                <a:spcPts val="600"/>
              </a:spcAft>
              <a:buFont typeface="Arial" panose="020B0604020202020204" pitchFamily="34" charset="0"/>
              <a:buChar char="•"/>
              <a:defRPr/>
            </a:pPr>
            <a:r>
              <a:rPr lang="en-GB" sz="800" dirty="0">
                <a:effectLst/>
                <a:latin typeface="+mj-lt"/>
                <a:ea typeface="Calibri" panose="020F0502020204030204" pitchFamily="34" charset="0"/>
                <a:cs typeface="Times New Roman" panose="02020603050405020304" pitchFamily="18" charset="0"/>
              </a:rPr>
              <a:t>as well as an example slide with text in English.</a:t>
            </a:r>
          </a:p>
          <a:p>
            <a:pPr>
              <a:lnSpc>
                <a:spcPct val="115000"/>
              </a:lnSpc>
              <a:spcAft>
                <a:spcPts val="1000"/>
              </a:spcAft>
            </a:pPr>
            <a:r>
              <a:rPr lang="en-GB" sz="800" dirty="0">
                <a:effectLst/>
                <a:latin typeface="+mj-lt"/>
                <a:ea typeface="Calibri" panose="020F0502020204030204" pitchFamily="34" charset="0"/>
                <a:cs typeface="Times New Roman" panose="02020603050405020304" pitchFamily="18" charset="0"/>
              </a:rPr>
              <a:t>If you use a 'full' version, you must delete the slides you do not want to use.</a:t>
            </a:r>
            <a:br>
              <a:rPr lang="en-GB" sz="800" dirty="0">
                <a:effectLst/>
                <a:latin typeface="+mj-lt"/>
                <a:ea typeface="Calibri" panose="020F0502020204030204" pitchFamily="34" charset="0"/>
                <a:cs typeface="Times New Roman" panose="02020603050405020304" pitchFamily="18" charset="0"/>
              </a:rPr>
            </a:br>
            <a:br>
              <a:rPr lang="en-GB" sz="800" dirty="0">
                <a:effectLst/>
                <a:latin typeface="+mj-lt"/>
                <a:ea typeface="Calibri" panose="020F0502020204030204" pitchFamily="34" charset="0"/>
                <a:cs typeface="Times New Roman" panose="02020603050405020304" pitchFamily="18" charset="0"/>
              </a:rPr>
            </a:br>
            <a:r>
              <a:rPr lang="en-GB" sz="800" dirty="0">
                <a:effectLst/>
                <a:latin typeface="+mj-lt"/>
                <a:ea typeface="Calibri" panose="020F0502020204030204" pitchFamily="34" charset="0"/>
                <a:cs typeface="Times New Roman" panose="02020603050405020304" pitchFamily="18" charset="0"/>
              </a:rPr>
              <a:t>Mac users and others can download PowerPoint templates at</a:t>
            </a:r>
          </a:p>
          <a:p>
            <a:pPr>
              <a:lnSpc>
                <a:spcPct val="115000"/>
              </a:lnSpc>
              <a:spcAft>
                <a:spcPts val="1000"/>
              </a:spcAft>
            </a:pPr>
            <a:r>
              <a:rPr lang="en-GB" sz="800" dirty="0">
                <a:solidFill>
                  <a:schemeClr val="accent4"/>
                </a:solidFill>
                <a:effectLst/>
                <a:latin typeface="+mj-lt"/>
                <a:ea typeface="Calibri" panose="020F0502020204030204" pitchFamily="34" charset="0"/>
                <a:cs typeface="Times New Roman" panose="02020603050405020304" pitchFamily="18" charset="0"/>
                <a:hlinkClick r:id="rId2"/>
              </a:rPr>
              <a:t>www.designguide.ku.dk/ku/skabeloner/powerpoint/praesentationer/</a:t>
            </a:r>
            <a:endParaRPr lang="en-GB" sz="800" dirty="0">
              <a:solidFill>
                <a:schemeClr val="accent4"/>
              </a:solidFill>
              <a:effectLst/>
              <a:latin typeface="+mj-lt"/>
              <a:ea typeface="Calibri" panose="020F0502020204030204" pitchFamily="34" charset="0"/>
              <a:cs typeface="Times New Roman" panose="02020603050405020304" pitchFamily="18" charset="0"/>
            </a:endParaRPr>
          </a:p>
        </p:txBody>
      </p:sp>
      <p:sp>
        <p:nvSpPr>
          <p:cNvPr id="47" name="Text Box 48"/>
          <p:cNvSpPr txBox="1">
            <a:spLocks noChangeArrowheads="1"/>
          </p:cNvSpPr>
          <p:nvPr userDrawn="1"/>
        </p:nvSpPr>
        <p:spPr bwMode="auto">
          <a:xfrm>
            <a:off x="2570384" y="3966227"/>
            <a:ext cx="1755548" cy="1763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Insert your unit name (e.g. your department), page numbers and the date</a:t>
            </a:r>
            <a:br>
              <a:rPr lang="en-GB" sz="1000" b="1" noProof="1">
                <a:solidFill>
                  <a:schemeClr val="tx1"/>
                </a:solidFill>
                <a:latin typeface="+mj-lt"/>
                <a:cs typeface="Arial" panose="020B0604020202020204" pitchFamily="34" charset="0"/>
              </a:rPr>
            </a:br>
            <a:r>
              <a:rPr lang="en-GB" sz="800" b="1" dirty="0">
                <a:effectLst/>
                <a:latin typeface="+mj-lt"/>
                <a:ea typeface="Calibri" panose="020F0502020204030204" pitchFamily="34" charset="0"/>
                <a:cs typeface="Times New Roman" panose="02020603050405020304" pitchFamily="18" charset="0"/>
              </a:rPr>
              <a:t>1. </a:t>
            </a:r>
            <a:r>
              <a:rPr lang="en-GB" sz="800" dirty="0">
                <a:effectLst/>
                <a:latin typeface="+mj-lt"/>
                <a:ea typeface="Calibri" panose="020F0502020204030204" pitchFamily="34" charset="0"/>
                <a:cs typeface="Times New Roman" panose="02020603050405020304" pitchFamily="18" charset="0"/>
              </a:rPr>
              <a:t>Click on </a:t>
            </a:r>
            <a:r>
              <a:rPr lang="en-GB" sz="800" b="1" dirty="0">
                <a:effectLst/>
                <a:latin typeface="+mj-lt"/>
                <a:ea typeface="Calibri" panose="020F0502020204030204" pitchFamily="34" charset="0"/>
                <a:cs typeface="Times New Roman" panose="02020603050405020304" pitchFamily="18" charset="0"/>
              </a:rPr>
              <a:t>Insert</a:t>
            </a:r>
            <a:r>
              <a:rPr lang="en-GB" sz="800" dirty="0">
                <a:effectLst/>
                <a:latin typeface="+mj-lt"/>
                <a:ea typeface="Calibri" panose="020F0502020204030204" pitchFamily="34" charset="0"/>
                <a:cs typeface="Times New Roman" panose="02020603050405020304" pitchFamily="18" charset="0"/>
              </a:rPr>
              <a:t> in the top menu</a:t>
            </a:r>
          </a:p>
          <a:p>
            <a:pPr>
              <a:lnSpc>
                <a:spcPct val="90000"/>
              </a:lnSpc>
              <a:spcAft>
                <a:spcPts val="1000"/>
              </a:spcAft>
            </a:pPr>
            <a:r>
              <a:rPr lang="en-GB" sz="800" b="1" dirty="0">
                <a:effectLst/>
                <a:latin typeface="+mj-lt"/>
                <a:ea typeface="Calibri" panose="020F0502020204030204" pitchFamily="34" charset="0"/>
                <a:cs typeface="Times New Roman" panose="02020603050405020304" pitchFamily="18" charset="0"/>
              </a:rPr>
              <a:t>2. </a:t>
            </a:r>
            <a:r>
              <a:rPr lang="en-GB" sz="800" dirty="0">
                <a:effectLst/>
                <a:latin typeface="+mj-lt"/>
                <a:ea typeface="Calibri" panose="020F0502020204030204" pitchFamily="34" charset="0"/>
                <a:cs typeface="Times New Roman" panose="02020603050405020304" pitchFamily="18" charset="0"/>
              </a:rPr>
              <a:t>Select </a:t>
            </a:r>
            <a:r>
              <a:rPr lang="en-GB" sz="800" b="1" dirty="0">
                <a:effectLst/>
                <a:latin typeface="+mj-lt"/>
                <a:ea typeface="Calibri" panose="020F0502020204030204" pitchFamily="34" charset="0"/>
                <a:cs typeface="Times New Roman" panose="02020603050405020304" pitchFamily="18" charset="0"/>
              </a:rPr>
              <a:t>Header and Footer</a:t>
            </a:r>
          </a:p>
          <a:p>
            <a:pPr>
              <a:lnSpc>
                <a:spcPct val="90000"/>
              </a:lnSpc>
              <a:spcAft>
                <a:spcPts val="1000"/>
              </a:spcAft>
            </a:pPr>
            <a:r>
              <a:rPr lang="en-GB" sz="800" b="1" dirty="0">
                <a:effectLst/>
                <a:latin typeface="+mj-lt"/>
                <a:ea typeface="Calibri" panose="020F0502020204030204" pitchFamily="34" charset="0"/>
                <a:cs typeface="Times New Roman" panose="02020603050405020304" pitchFamily="18" charset="0"/>
              </a:rPr>
              <a:t>3. </a:t>
            </a:r>
            <a:r>
              <a:rPr lang="en-GB" sz="800" dirty="0">
                <a:effectLst/>
                <a:latin typeface="+mj-lt"/>
                <a:ea typeface="Calibri" panose="020F0502020204030204" pitchFamily="34" charset="0"/>
                <a:cs typeface="Times New Roman" panose="02020603050405020304" pitchFamily="18" charset="0"/>
              </a:rPr>
              <a:t>Fill in the fields</a:t>
            </a:r>
          </a:p>
          <a:p>
            <a:pPr>
              <a:lnSpc>
                <a:spcPct val="90000"/>
              </a:lnSpc>
              <a:spcAft>
                <a:spcPts val="1000"/>
              </a:spcAft>
            </a:pPr>
            <a:r>
              <a:rPr lang="en-GB" sz="800" b="1" dirty="0">
                <a:effectLst/>
                <a:latin typeface="+mj-lt"/>
                <a:ea typeface="Calibri" panose="020F0502020204030204" pitchFamily="34" charset="0"/>
                <a:cs typeface="Times New Roman" panose="02020603050405020304" pitchFamily="18" charset="0"/>
              </a:rPr>
              <a:t>4. </a:t>
            </a:r>
            <a:r>
              <a:rPr lang="en-GB" sz="800" dirty="0">
                <a:effectLst/>
                <a:latin typeface="+mj-lt"/>
                <a:ea typeface="Calibri" panose="020F0502020204030204" pitchFamily="34" charset="0"/>
                <a:cs typeface="Times New Roman" panose="02020603050405020304" pitchFamily="18" charset="0"/>
              </a:rPr>
              <a:t>Select </a:t>
            </a:r>
            <a:r>
              <a:rPr lang="en-GB" sz="800" b="1" dirty="0">
                <a:effectLst/>
                <a:latin typeface="+mj-lt"/>
                <a:ea typeface="Calibri" panose="020F0502020204030204" pitchFamily="34" charset="0"/>
                <a:cs typeface="Times New Roman" panose="02020603050405020304" pitchFamily="18" charset="0"/>
              </a:rPr>
              <a:t>Apply</a:t>
            </a:r>
            <a:r>
              <a:rPr lang="en-GB" sz="800" dirty="0">
                <a:effectLst/>
                <a:latin typeface="+mj-lt"/>
                <a:ea typeface="Calibri" panose="020F0502020204030204" pitchFamily="34" charset="0"/>
                <a:cs typeface="Times New Roman" panose="02020603050405020304" pitchFamily="18" charset="0"/>
              </a:rPr>
              <a:t> </a:t>
            </a:r>
            <a:r>
              <a:rPr lang="en-GB" sz="800" b="1" dirty="0">
                <a:effectLst/>
                <a:latin typeface="+mj-lt"/>
                <a:ea typeface="Calibri" panose="020F0502020204030204" pitchFamily="34" charset="0"/>
                <a:cs typeface="Times New Roman" panose="02020603050405020304" pitchFamily="18" charset="0"/>
              </a:rPr>
              <a:t>to all </a:t>
            </a:r>
            <a:r>
              <a:rPr lang="en-GB" sz="800" dirty="0">
                <a:effectLst/>
                <a:latin typeface="+mj-lt"/>
                <a:ea typeface="Calibri" panose="020F0502020204030204" pitchFamily="34" charset="0"/>
                <a:cs typeface="Times New Roman" panose="02020603050405020304" pitchFamily="18" charset="0"/>
              </a:rPr>
              <a:t>or </a:t>
            </a:r>
            <a:r>
              <a:rPr lang="en-GB" sz="800" b="1" dirty="0">
                <a:effectLst/>
                <a:latin typeface="+mj-lt"/>
                <a:ea typeface="Calibri" panose="020F0502020204030204" pitchFamily="34" charset="0"/>
                <a:cs typeface="Times New Roman" panose="02020603050405020304" pitchFamily="18" charset="0"/>
              </a:rPr>
              <a:t>Apply</a:t>
            </a:r>
            <a:r>
              <a:rPr lang="en-GB" sz="800" dirty="0">
                <a:effectLst/>
                <a:latin typeface="+mj-lt"/>
                <a:ea typeface="Calibri" panose="020F0502020204030204" pitchFamily="34" charset="0"/>
                <a:cs typeface="Times New Roman" panose="02020603050405020304" pitchFamily="18" charset="0"/>
              </a:rPr>
              <a:t> if it is only to be used on a single slide</a:t>
            </a:r>
          </a:p>
          <a:p>
            <a:pPr>
              <a:lnSpc>
                <a:spcPct val="90000"/>
              </a:lnSpc>
              <a:spcAft>
                <a:spcPts val="1000"/>
              </a:spcAft>
            </a:pPr>
            <a:r>
              <a:rPr lang="en-GB" sz="800" dirty="0">
                <a:effectLst/>
                <a:latin typeface="+mj-lt"/>
                <a:ea typeface="Calibri" panose="020F0502020204030204" pitchFamily="34" charset="0"/>
                <a:cs typeface="Times New Roman" panose="02020603050405020304" pitchFamily="18" charset="0"/>
              </a:rPr>
              <a:t>The information goes on the right-hand side of the page in the grey top bar.</a:t>
            </a:r>
          </a:p>
        </p:txBody>
      </p:sp>
      <p:sp>
        <p:nvSpPr>
          <p:cNvPr id="48" name="Text Box 48"/>
          <p:cNvSpPr txBox="1">
            <a:spLocks noChangeArrowheads="1"/>
          </p:cNvSpPr>
          <p:nvPr userDrawn="1"/>
        </p:nvSpPr>
        <p:spPr bwMode="auto">
          <a:xfrm>
            <a:off x="587375" y="5688880"/>
            <a:ext cx="189959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a:solidFill>
                  <a:schemeClr val="tx1"/>
                </a:solidFill>
                <a:latin typeface="+mn-lt"/>
                <a:cs typeface="Arial" panose="020B0604020202020204" pitchFamily="34" charset="0"/>
              </a:rPr>
              <a:t>Create a new slide (2010 + 2013 and 2016 version) </a:t>
            </a:r>
            <a:br>
              <a:rPr lang="en-GB" sz="1000" b="1" noProof="1">
                <a:solidFill>
                  <a:schemeClr val="tx1"/>
                </a:solidFill>
                <a:latin typeface="+mn-lt"/>
                <a:cs typeface="Arial" panose="020B0604020202020204" pitchFamily="34" charset="0"/>
              </a:rPr>
            </a:br>
            <a:r>
              <a:rPr lang="en-GB" altLang="da-DK" sz="800" b="1" noProof="1">
                <a:solidFill>
                  <a:schemeClr val="tx1"/>
                </a:solidFill>
                <a:latin typeface="+mn-lt"/>
                <a:cs typeface="Arial" panose="020B0604020202020204" pitchFamily="34" charset="0"/>
              </a:rPr>
              <a:t>1. </a:t>
            </a:r>
            <a:r>
              <a:rPr lang="en-GB" altLang="da-DK" sz="800" b="0" noProof="1">
                <a:solidFill>
                  <a:schemeClr val="tx1"/>
                </a:solidFill>
                <a:latin typeface="+mn-lt"/>
                <a:cs typeface="Arial" panose="020B0604020202020204" pitchFamily="34" charset="0"/>
              </a:rPr>
              <a:t>Click on </a:t>
            </a:r>
            <a:r>
              <a:rPr lang="en-GB" altLang="da-DK" sz="800" b="1" noProof="1">
                <a:solidFill>
                  <a:schemeClr val="tx1"/>
                </a:solidFill>
                <a:latin typeface="+mn-lt"/>
                <a:cs typeface="Arial" panose="020B0604020202020204" pitchFamily="34" charset="0"/>
              </a:rPr>
              <a:t>Home</a:t>
            </a:r>
          </a:p>
        </p:txBody>
      </p:sp>
      <p:pic>
        <p:nvPicPr>
          <p:cNvPr id="49" name="Billede 40"/>
          <p:cNvPicPr>
            <a:picLocks noChangeAspect="1"/>
          </p:cNvPicPr>
          <p:nvPr userDrawn="1"/>
        </p:nvPicPr>
        <p:blipFill rotWithShape="1">
          <a:blip r:embed="rId3"/>
          <a:srcRect l="36944" r="2272" b="69429"/>
          <a:stretch/>
        </p:blipFill>
        <p:spPr>
          <a:xfrm>
            <a:off x="4157637" y="2896656"/>
            <a:ext cx="395416" cy="126627"/>
          </a:xfrm>
          <a:prstGeom prst="rect">
            <a:avLst/>
          </a:prstGeom>
        </p:spPr>
      </p:pic>
      <p:sp>
        <p:nvSpPr>
          <p:cNvPr id="50" name="Text Box 48"/>
          <p:cNvSpPr txBox="1">
            <a:spLocks noChangeArrowheads="1"/>
          </p:cNvSpPr>
          <p:nvPr userDrawn="1"/>
        </p:nvSpPr>
        <p:spPr bwMode="auto">
          <a:xfrm>
            <a:off x="2570384" y="2582327"/>
            <a:ext cx="1624241"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a:solidFill>
                  <a:schemeClr val="tx1"/>
                </a:solidFill>
                <a:latin typeface="+mn-lt"/>
                <a:cs typeface="Arial" panose="020B0604020202020204" pitchFamily="34" charset="0"/>
              </a:rPr>
              <a:t>Replace slide type</a:t>
            </a:r>
            <a:br>
              <a:rPr lang="en-GB" sz="1000" b="1" noProof="1">
                <a:solidFill>
                  <a:schemeClr val="tx1"/>
                </a:solidFill>
                <a:latin typeface="+mn-lt"/>
                <a:cs typeface="Arial" panose="020B0604020202020204" pitchFamily="34" charset="0"/>
              </a:rPr>
            </a:br>
            <a:r>
              <a:rPr lang="en-GB" altLang="da-DK" sz="800" b="1" noProof="1">
                <a:solidFill>
                  <a:schemeClr val="tx1"/>
                </a:solidFill>
                <a:latin typeface="+mn-lt"/>
                <a:cs typeface="Arial" panose="020B0604020202020204" pitchFamily="34" charset="0"/>
              </a:rPr>
              <a:t>1. </a:t>
            </a:r>
            <a:r>
              <a:rPr lang="en-GB" altLang="da-DK" sz="800" noProof="1">
                <a:solidFill>
                  <a:schemeClr val="tx1"/>
                </a:solidFill>
                <a:latin typeface="+mn-lt"/>
                <a:cs typeface="Arial" panose="020B0604020202020204" pitchFamily="34" charset="0"/>
              </a:rPr>
              <a:t>Click on </a:t>
            </a:r>
            <a:r>
              <a:rPr lang="en-GB" altLang="da-DK" sz="800" b="1" noProof="1">
                <a:solidFill>
                  <a:schemeClr val="tx1"/>
                </a:solidFill>
                <a:latin typeface="+mn-lt"/>
                <a:cs typeface="Arial" panose="020B0604020202020204" pitchFamily="34" charset="0"/>
              </a:rPr>
              <a:t>Home</a:t>
            </a:r>
          </a:p>
          <a:p>
            <a:pPr eaLnBrk="1" hangingPunct="1">
              <a:spcAft>
                <a:spcPts val="600"/>
              </a:spcAft>
              <a:defRPr/>
            </a:pPr>
            <a:r>
              <a:rPr lang="en-GB" altLang="da-DK" sz="800" b="1" noProof="1">
                <a:solidFill>
                  <a:schemeClr val="tx1"/>
                </a:solidFill>
                <a:latin typeface="+mn-lt"/>
                <a:cs typeface="Arial" panose="020B0604020202020204" pitchFamily="34" charset="0"/>
              </a:rPr>
              <a:t>2.</a:t>
            </a:r>
            <a:r>
              <a:rPr lang="en-GB" altLang="da-DK" sz="800" b="1" baseline="0" noProof="1">
                <a:solidFill>
                  <a:schemeClr val="tx1"/>
                </a:solidFill>
                <a:latin typeface="+mn-lt"/>
                <a:cs typeface="Arial" panose="020B0604020202020204" pitchFamily="34" charset="0"/>
              </a:rPr>
              <a:t> </a:t>
            </a:r>
            <a:r>
              <a:rPr lang="en-GB" altLang="da-DK" sz="800" baseline="0" noProof="1">
                <a:solidFill>
                  <a:schemeClr val="tx1"/>
                </a:solidFill>
                <a:latin typeface="+mn-lt"/>
                <a:cs typeface="Arial" panose="020B0604020202020204" pitchFamily="34" charset="0"/>
              </a:rPr>
              <a:t>Select </a:t>
            </a:r>
            <a:r>
              <a:rPr lang="en-GB" altLang="da-DK" sz="800" b="1" baseline="0" noProof="1">
                <a:solidFill>
                  <a:schemeClr val="tx1"/>
                </a:solidFill>
                <a:latin typeface="+mn-lt"/>
                <a:cs typeface="Arial" panose="020B0604020202020204" pitchFamily="34" charset="0"/>
              </a:rPr>
              <a:t>Layout</a:t>
            </a:r>
            <a:r>
              <a:rPr lang="en-GB" altLang="da-DK" sz="800" baseline="0" noProof="1">
                <a:solidFill>
                  <a:schemeClr val="tx1"/>
                </a:solidFill>
                <a:latin typeface="+mn-lt"/>
                <a:cs typeface="Arial" panose="020B0604020202020204" pitchFamily="34" charset="0"/>
              </a:rPr>
              <a:t> to change the layout of your current slide.</a:t>
            </a:r>
          </a:p>
        </p:txBody>
      </p:sp>
      <p:sp>
        <p:nvSpPr>
          <p:cNvPr id="51" name="Text Box 48"/>
          <p:cNvSpPr txBox="1">
            <a:spLocks noChangeArrowheads="1"/>
          </p:cNvSpPr>
          <p:nvPr userDrawn="1"/>
        </p:nvSpPr>
        <p:spPr bwMode="auto">
          <a:xfrm>
            <a:off x="2570384" y="3315092"/>
            <a:ext cx="16346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a:solidFill>
                  <a:schemeClr val="tx1"/>
                </a:solidFill>
                <a:latin typeface="+mn-lt"/>
                <a:cs typeface="Arial" panose="020B0604020202020204" pitchFamily="34" charset="0"/>
              </a:rPr>
              <a:t>Font</a:t>
            </a:r>
            <a:br>
              <a:rPr lang="en-GB" sz="1000" b="1" noProof="1">
                <a:solidFill>
                  <a:schemeClr val="tx1"/>
                </a:solidFill>
                <a:latin typeface="+mn-lt"/>
                <a:cs typeface="Arial" panose="020B0604020202020204" pitchFamily="34" charset="0"/>
              </a:rPr>
            </a:br>
            <a:r>
              <a:rPr lang="en-GB" altLang="da-DK" sz="800" b="0" noProof="1">
                <a:solidFill>
                  <a:schemeClr val="tx1"/>
                </a:solidFill>
                <a:latin typeface="+mn-lt"/>
                <a:cs typeface="Arial" panose="020B0604020202020204" pitchFamily="34" charset="0"/>
              </a:rPr>
              <a:t>UCPH uses the font Microsoft New Tai Lue in PowerPoint.</a:t>
            </a:r>
            <a:endParaRPr lang="en-GB" altLang="da-DK" sz="800" b="0" baseline="0" noProof="1">
              <a:solidFill>
                <a:schemeClr val="tx1"/>
              </a:solidFill>
              <a:latin typeface="+mn-lt"/>
              <a:cs typeface="Arial" panose="020B0604020202020204" pitchFamily="34" charset="0"/>
            </a:endParaRPr>
          </a:p>
        </p:txBody>
      </p:sp>
      <p:sp>
        <p:nvSpPr>
          <p:cNvPr id="52" name="Text Box 48"/>
          <p:cNvSpPr txBox="1">
            <a:spLocks noChangeArrowheads="1"/>
          </p:cNvSpPr>
          <p:nvPr userDrawn="1"/>
        </p:nvSpPr>
        <p:spPr bwMode="auto">
          <a:xfrm>
            <a:off x="4739114" y="1627125"/>
            <a:ext cx="1634624" cy="233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Gridliness and Guides</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To see gridlines and guides</a:t>
            </a:r>
          </a:p>
          <a:p>
            <a:pPr marL="0" indent="0" eaLnBrk="1" hangingPunct="1">
              <a:lnSpc>
                <a:spcPct val="90000"/>
              </a:lnSpc>
              <a:spcAft>
                <a:spcPts val="600"/>
              </a:spcAft>
              <a:buNone/>
              <a:defRPr/>
            </a:pPr>
            <a:r>
              <a:rPr lang="en-GB" sz="800" b="1" noProof="1">
                <a:solidFill>
                  <a:schemeClr val="tx1"/>
                </a:solidFill>
                <a:latin typeface="+mj-lt"/>
                <a:cs typeface="Arial" panose="020B0604020202020204" pitchFamily="34" charset="0"/>
              </a:rPr>
              <a:t>1. </a:t>
            </a:r>
            <a:r>
              <a:rPr lang="en-GB" sz="800" b="0" noProof="1">
                <a:solidFill>
                  <a:schemeClr val="tx1"/>
                </a:solidFill>
                <a:latin typeface="+mj-lt"/>
                <a:cs typeface="Arial" panose="020B0604020202020204" pitchFamily="34" charset="0"/>
              </a:rPr>
              <a:t>Click on </a:t>
            </a:r>
            <a:r>
              <a:rPr lang="en-GB" sz="800" b="1" noProof="1">
                <a:solidFill>
                  <a:schemeClr val="tx1"/>
                </a:solidFill>
                <a:latin typeface="+mj-lt"/>
                <a:cs typeface="Arial" panose="020B0604020202020204" pitchFamily="34" charset="0"/>
              </a:rPr>
              <a:t>View</a:t>
            </a:r>
          </a:p>
          <a:p>
            <a:pPr marL="0" indent="0" eaLnBrk="1" hangingPunct="1">
              <a:lnSpc>
                <a:spcPct val="90000"/>
              </a:lnSpc>
              <a:spcAft>
                <a:spcPts val="600"/>
              </a:spcAft>
              <a:buNone/>
              <a:defRPr/>
            </a:pPr>
            <a:r>
              <a:rPr lang="en-GB" sz="800" b="1" noProof="1">
                <a:solidFill>
                  <a:schemeClr val="tx1"/>
                </a:solidFill>
                <a:latin typeface="+mj-lt"/>
                <a:cs typeface="Arial" panose="020B0604020202020204" pitchFamily="34" charset="0"/>
              </a:rPr>
              <a:t>2. </a:t>
            </a:r>
            <a:r>
              <a:rPr lang="en-GB" sz="800" b="0" noProof="1">
                <a:solidFill>
                  <a:schemeClr val="tx1"/>
                </a:solidFill>
                <a:latin typeface="+mj-lt"/>
                <a:cs typeface="Arial" panose="020B0604020202020204" pitchFamily="34" charset="0"/>
              </a:rPr>
              <a:t>Select </a:t>
            </a:r>
            <a:r>
              <a:rPr lang="en-GB" sz="800" b="1" noProof="1">
                <a:solidFill>
                  <a:schemeClr val="tx1"/>
                </a:solidFill>
                <a:latin typeface="+mj-lt"/>
                <a:cs typeface="Arial" panose="020B0604020202020204" pitchFamily="34" charset="0"/>
              </a:rPr>
              <a:t>Gridlines</a:t>
            </a:r>
            <a:r>
              <a:rPr lang="en-GB" sz="800" b="0" noProof="1">
                <a:solidFill>
                  <a:schemeClr val="tx1"/>
                </a:solidFill>
                <a:latin typeface="+mj-lt"/>
                <a:cs typeface="Arial" panose="020B0604020202020204" pitchFamily="34" charset="0"/>
              </a:rPr>
              <a:t> and/or </a:t>
            </a:r>
            <a:r>
              <a:rPr lang="en-GB" sz="800" b="1" noProof="1">
                <a:solidFill>
                  <a:schemeClr val="tx1"/>
                </a:solidFill>
                <a:latin typeface="+mj-lt"/>
                <a:cs typeface="Arial" panose="020B0604020202020204" pitchFamily="34" charset="0"/>
              </a:rPr>
              <a:t>Guides</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To establish additional gridlines and guides</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1. </a:t>
            </a:r>
            <a:r>
              <a:rPr lang="en-GB" sz="800" b="0" noProof="1">
                <a:solidFill>
                  <a:schemeClr val="tx1"/>
                </a:solidFill>
                <a:latin typeface="+mj-lt"/>
                <a:cs typeface="Arial" panose="020B0604020202020204" pitchFamily="34" charset="0"/>
              </a:rPr>
              <a:t>Hover the mouse over an existing gridline and click on the line (coordinates of the line are displayed)</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2. </a:t>
            </a:r>
            <a:r>
              <a:rPr lang="en-GB" sz="800" b="0" noProof="1">
                <a:solidFill>
                  <a:schemeClr val="tx1"/>
                </a:solidFill>
                <a:latin typeface="+mj-lt"/>
                <a:cs typeface="Arial" panose="020B0604020202020204" pitchFamily="34" charset="0"/>
              </a:rPr>
              <a:t>Hold down the </a:t>
            </a:r>
            <a:r>
              <a:rPr lang="en-GB" sz="800" b="1" noProof="1">
                <a:solidFill>
                  <a:schemeClr val="tx1"/>
                </a:solidFill>
                <a:latin typeface="+mj-lt"/>
                <a:cs typeface="Arial" panose="020B0604020202020204" pitchFamily="34" charset="0"/>
              </a:rPr>
              <a:t>CTRL key </a:t>
            </a:r>
            <a:r>
              <a:rPr lang="en-GB" sz="800" b="0" noProof="1">
                <a:solidFill>
                  <a:schemeClr val="tx1"/>
                </a:solidFill>
                <a:latin typeface="+mj-lt"/>
                <a:cs typeface="Arial" panose="020B0604020202020204" pitchFamily="34" charset="0"/>
              </a:rPr>
              <a:t>while you move the location of the line (adds a new line).</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Tip: </a:t>
            </a:r>
            <a:r>
              <a:rPr lang="en-GB" sz="800" b="0" noProof="1">
                <a:solidFill>
                  <a:schemeClr val="tx1"/>
                </a:solidFill>
                <a:latin typeface="+mj-lt"/>
                <a:cs typeface="Arial" panose="020B0604020202020204" pitchFamily="34" charset="0"/>
              </a:rPr>
              <a:t>Press Alt + F9 for a rapid display of gridlines</a:t>
            </a:r>
          </a:p>
        </p:txBody>
      </p:sp>
      <p:sp>
        <p:nvSpPr>
          <p:cNvPr id="53" name="Text Box 48"/>
          <p:cNvSpPr txBox="1">
            <a:spLocks noChangeArrowheads="1"/>
          </p:cNvSpPr>
          <p:nvPr userDrawn="1"/>
        </p:nvSpPr>
        <p:spPr bwMode="auto">
          <a:xfrm>
            <a:off x="4728822" y="4141417"/>
            <a:ext cx="1634624"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Insert picture</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On layouts with picture placeholders: Click the icon and select </a:t>
            </a:r>
            <a:r>
              <a:rPr lang="en-GB" sz="800" b="1" noProof="1">
                <a:solidFill>
                  <a:schemeClr val="tx1"/>
                </a:solidFill>
                <a:latin typeface="+mj-lt"/>
                <a:cs typeface="Arial" panose="020B0604020202020204" pitchFamily="34" charset="0"/>
              </a:rPr>
              <a:t>Insert</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The text  ”Clik here to insert image” will not be visible in presentation mode.</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You can find UCPH-images, which are adapted to and minimised to the 4:3 and 16:9 format via this link: </a:t>
            </a:r>
            <a:br>
              <a:rPr lang="en-GB" sz="800" b="0"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 </a:t>
            </a:r>
            <a:r>
              <a:rPr lang="en-GB" sz="800" b="0" noProof="1">
                <a:solidFill>
                  <a:schemeClr val="accent4"/>
                </a:solidFill>
                <a:latin typeface="+mj-lt"/>
                <a:cs typeface="Arial" panose="020B0604020202020204" pitchFamily="34" charset="0"/>
                <a:hlinkClick r:id="rId4"/>
              </a:rPr>
              <a:t>http://image.ku.dk/lightbox/211/13407586855728741badb20/</a:t>
            </a:r>
            <a:r>
              <a:rPr lang="en-GB" sz="800" b="0" baseline="0" noProof="1">
                <a:solidFill>
                  <a:schemeClr val="accent4"/>
                </a:solidFill>
                <a:latin typeface="+mj-lt"/>
                <a:cs typeface="Arial" panose="020B0604020202020204" pitchFamily="34" charset="0"/>
                <a:hlinkClick r:id="rId4"/>
              </a:rPr>
              <a:t> </a:t>
            </a:r>
            <a:endParaRPr lang="en-GB" sz="800" b="0" noProof="1">
              <a:solidFill>
                <a:schemeClr val="accent4"/>
              </a:solidFill>
              <a:latin typeface="+mj-lt"/>
              <a:cs typeface="Arial" panose="020B0604020202020204" pitchFamily="34" charset="0"/>
            </a:endParaRP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Select slide show-view to activate the link.</a:t>
            </a:r>
          </a:p>
        </p:txBody>
      </p:sp>
      <p:sp>
        <p:nvSpPr>
          <p:cNvPr id="54" name="Text Box 48"/>
          <p:cNvSpPr txBox="1">
            <a:spLocks noChangeArrowheads="1"/>
          </p:cNvSpPr>
          <p:nvPr userDrawn="1"/>
        </p:nvSpPr>
        <p:spPr bwMode="auto">
          <a:xfrm>
            <a:off x="6691561" y="1640495"/>
            <a:ext cx="163462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Image sizes</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The optimal picture sizes are</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4:3-format: 1.500 x 1.073 pixels</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16:9-format: 1.500 x 818 pixels</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Save the images in 72 dpi and in "jpg medium quality"</a:t>
            </a:r>
          </a:p>
        </p:txBody>
      </p:sp>
      <p:sp>
        <p:nvSpPr>
          <p:cNvPr id="55" name="Text Box 48"/>
          <p:cNvSpPr txBox="1">
            <a:spLocks noChangeArrowheads="1"/>
          </p:cNvSpPr>
          <p:nvPr userDrawn="1"/>
        </p:nvSpPr>
        <p:spPr bwMode="auto">
          <a:xfrm>
            <a:off x="6691561" y="2720006"/>
            <a:ext cx="1634624"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Trimming pictures</a:t>
            </a:r>
            <a:br>
              <a:rPr lang="en-GB" sz="1000" b="1" noProof="1">
                <a:solidFill>
                  <a:schemeClr val="tx1"/>
                </a:solidFill>
                <a:latin typeface="+mj-lt"/>
                <a:cs typeface="Arial" panose="020B0604020202020204" pitchFamily="34" charset="0"/>
              </a:rPr>
            </a:br>
            <a:r>
              <a:rPr lang="en-GB" sz="800" b="1" noProof="1">
                <a:solidFill>
                  <a:schemeClr val="tx1"/>
                </a:solidFill>
                <a:latin typeface="+mj-lt"/>
                <a:cs typeface="Arial" panose="020B0604020202020204" pitchFamily="34" charset="0"/>
              </a:rPr>
              <a:t>1</a:t>
            </a:r>
            <a:r>
              <a:rPr lang="en-GB" sz="800" b="0" noProof="1">
                <a:solidFill>
                  <a:schemeClr val="tx1"/>
                </a:solidFill>
                <a:latin typeface="+mj-lt"/>
                <a:cs typeface="Arial" panose="020B0604020202020204" pitchFamily="34" charset="0"/>
              </a:rPr>
              <a:t>. Click</a:t>
            </a:r>
            <a:r>
              <a:rPr lang="en-GB" sz="800" b="1" noProof="1">
                <a:solidFill>
                  <a:schemeClr val="tx1"/>
                </a:solidFill>
                <a:latin typeface="+mj-lt"/>
                <a:cs typeface="Arial" panose="020B0604020202020204" pitchFamily="34" charset="0"/>
              </a:rPr>
              <a:t> Crop </a:t>
            </a:r>
            <a:r>
              <a:rPr lang="en-GB" sz="800" b="0" noProof="1">
                <a:solidFill>
                  <a:schemeClr val="tx1"/>
                </a:solidFill>
                <a:latin typeface="+mj-lt"/>
                <a:cs typeface="Arial" panose="020B0604020202020204" pitchFamily="34" charset="0"/>
              </a:rPr>
              <a:t>to change the image focus/size</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2. </a:t>
            </a:r>
            <a:r>
              <a:rPr lang="en-GB" sz="800" b="0" noProof="1">
                <a:solidFill>
                  <a:schemeClr val="tx1"/>
                </a:solidFill>
                <a:latin typeface="+mj-lt"/>
                <a:cs typeface="Arial" panose="020B0604020202020204" pitchFamily="34" charset="0"/>
              </a:rPr>
              <a:t>If you want to scale the picture, hold the </a:t>
            </a:r>
            <a:r>
              <a:rPr lang="en-GB" sz="800" b="1" noProof="1">
                <a:solidFill>
                  <a:schemeClr val="tx1"/>
                </a:solidFill>
                <a:latin typeface="+mj-lt"/>
                <a:cs typeface="Arial" panose="020B0604020202020204" pitchFamily="34" charset="0"/>
              </a:rPr>
              <a:t>SHIFT</a:t>
            </a:r>
            <a:r>
              <a:rPr lang="en-GB" sz="800" b="0" noProof="1">
                <a:solidFill>
                  <a:schemeClr val="tx1"/>
                </a:solidFill>
                <a:latin typeface="+mj-lt"/>
                <a:cs typeface="Arial" panose="020B0604020202020204" pitchFamily="34" charset="0"/>
              </a:rPr>
              <a:t> button down while dragging in the image corners</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3. </a:t>
            </a:r>
            <a:r>
              <a:rPr lang="en-GB" sz="800" b="0" noProof="1">
                <a:solidFill>
                  <a:schemeClr val="tx1"/>
                </a:solidFill>
                <a:latin typeface="+mj-lt"/>
                <a:cs typeface="Arial" panose="020B0604020202020204" pitchFamily="34" charset="0"/>
              </a:rPr>
              <a:t>Right-click on the picture and select </a:t>
            </a:r>
            <a:r>
              <a:rPr lang="en-GB" sz="800" b="1" noProof="1">
                <a:solidFill>
                  <a:schemeClr val="tx1"/>
                </a:solidFill>
                <a:latin typeface="+mj-lt"/>
                <a:cs typeface="Arial" panose="020B0604020202020204" pitchFamily="34" charset="0"/>
              </a:rPr>
              <a:t>Send to back</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Tip: </a:t>
            </a:r>
            <a:r>
              <a:rPr lang="en-GB" sz="800" b="0" noProof="1">
                <a:solidFill>
                  <a:schemeClr val="tx1"/>
                </a:solidFill>
                <a:latin typeface="+mj-lt"/>
                <a:cs typeface="Arial" panose="020B0604020202020204" pitchFamily="34" charset="0"/>
              </a:rPr>
              <a:t>If you delete the picture and inserts a new, the picture may be in front of text and graphics. If this happens, you must select the image, right-click and select </a:t>
            </a:r>
            <a:r>
              <a:rPr lang="en-GB" sz="800" b="1" noProof="1">
                <a:solidFill>
                  <a:schemeClr val="tx1"/>
                </a:solidFill>
                <a:latin typeface="+mj-lt"/>
                <a:cs typeface="Arial" panose="020B0604020202020204" pitchFamily="34" charset="0"/>
              </a:rPr>
              <a:t>Send to back</a:t>
            </a:r>
          </a:p>
        </p:txBody>
      </p:sp>
      <p:sp>
        <p:nvSpPr>
          <p:cNvPr id="56" name="Text Box 48"/>
          <p:cNvSpPr txBox="1">
            <a:spLocks noChangeArrowheads="1"/>
          </p:cNvSpPr>
          <p:nvPr userDrawn="1"/>
        </p:nvSpPr>
        <p:spPr bwMode="auto">
          <a:xfrm>
            <a:off x="6691561" y="4765322"/>
            <a:ext cx="1634624" cy="99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Template colors</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You can choose between a range of colors for backgrounds and graphs.</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Right-click on the surface of which you want to change the color and then click on the paint can icon</a:t>
            </a:r>
          </a:p>
        </p:txBody>
      </p:sp>
      <p:sp>
        <p:nvSpPr>
          <p:cNvPr id="57" name="Text Box 48"/>
          <p:cNvSpPr txBox="1">
            <a:spLocks noChangeArrowheads="1"/>
          </p:cNvSpPr>
          <p:nvPr userDrawn="1"/>
        </p:nvSpPr>
        <p:spPr bwMode="auto">
          <a:xfrm>
            <a:off x="6691561" y="5815137"/>
            <a:ext cx="163462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Further information</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See</a:t>
            </a:r>
            <a:r>
              <a:rPr lang="en-GB" sz="800" b="0" baseline="0" noProof="1">
                <a:solidFill>
                  <a:schemeClr val="tx1"/>
                </a:solidFill>
                <a:latin typeface="+mj-lt"/>
                <a:cs typeface="Arial" panose="020B0604020202020204" pitchFamily="34" charset="0"/>
              </a:rPr>
              <a:t> </a:t>
            </a:r>
            <a:br>
              <a:rPr lang="en-GB" sz="800" b="0" baseline="0" noProof="1">
                <a:solidFill>
                  <a:schemeClr val="tx1"/>
                </a:solidFill>
                <a:latin typeface="+mj-lt"/>
                <a:cs typeface="Arial" panose="020B0604020202020204" pitchFamily="34" charset="0"/>
              </a:rPr>
            </a:br>
            <a:r>
              <a:rPr lang="en-GB" sz="800" b="0" noProof="1">
                <a:solidFill>
                  <a:schemeClr val="accent4"/>
                </a:solidFill>
                <a:latin typeface="+mj-lt"/>
                <a:cs typeface="Arial" panose="020B0604020202020204" pitchFamily="34" charset="0"/>
                <a:hlinkClick r:id="rId2"/>
              </a:rPr>
              <a:t>www.designguide.ku.dk/ku/</a:t>
            </a:r>
            <a:br>
              <a:rPr lang="en-GB" sz="800" b="0" noProof="1">
                <a:solidFill>
                  <a:schemeClr val="accent4"/>
                </a:solidFill>
                <a:latin typeface="+mj-lt"/>
                <a:cs typeface="Arial" panose="020B0604020202020204" pitchFamily="34" charset="0"/>
                <a:hlinkClick r:id="rId2"/>
              </a:rPr>
            </a:br>
            <a:r>
              <a:rPr lang="en-GB" sz="800" b="0" noProof="1">
                <a:solidFill>
                  <a:schemeClr val="accent4"/>
                </a:solidFill>
                <a:latin typeface="+mj-lt"/>
                <a:cs typeface="Arial" panose="020B0604020202020204" pitchFamily="34" charset="0"/>
                <a:hlinkClick r:id="rId2"/>
              </a:rPr>
              <a:t>skabeloner/powerpoint/</a:t>
            </a:r>
            <a:br>
              <a:rPr lang="en-GB" sz="800" b="0" noProof="1">
                <a:solidFill>
                  <a:schemeClr val="accent4"/>
                </a:solidFill>
                <a:latin typeface="+mj-lt"/>
                <a:cs typeface="Arial" panose="020B0604020202020204" pitchFamily="34" charset="0"/>
                <a:hlinkClick r:id="rId2"/>
              </a:rPr>
            </a:br>
            <a:r>
              <a:rPr lang="en-GB" sz="800" b="0" noProof="1">
                <a:solidFill>
                  <a:schemeClr val="accent4"/>
                </a:solidFill>
                <a:latin typeface="+mj-lt"/>
                <a:cs typeface="Arial" panose="020B0604020202020204" pitchFamily="34" charset="0"/>
                <a:hlinkClick r:id="rId2"/>
              </a:rPr>
              <a:t>praesentationer/</a:t>
            </a:r>
            <a:endParaRPr lang="en-GB" sz="800" b="0" noProof="1">
              <a:solidFill>
                <a:schemeClr val="accent4"/>
              </a:solidFill>
              <a:latin typeface="+mj-lt"/>
              <a:cs typeface="Arial" panose="020B0604020202020204" pitchFamily="34" charset="0"/>
            </a:endParaRPr>
          </a:p>
        </p:txBody>
      </p:sp>
      <p:pic>
        <p:nvPicPr>
          <p:cNvPr id="58" name="Billede 25"/>
          <p:cNvPicPr>
            <a:picLocks noChangeAspect="1"/>
          </p:cNvPicPr>
          <p:nvPr userDrawn="1"/>
        </p:nvPicPr>
        <p:blipFill>
          <a:blip r:embed="rId5"/>
          <a:stretch>
            <a:fillRect/>
          </a:stretch>
        </p:blipFill>
        <p:spPr>
          <a:xfrm>
            <a:off x="6268044" y="4201412"/>
            <a:ext cx="257327" cy="275280"/>
          </a:xfrm>
          <a:prstGeom prst="rect">
            <a:avLst/>
          </a:prstGeom>
        </p:spPr>
      </p:pic>
      <p:pic>
        <p:nvPicPr>
          <p:cNvPr id="59" name="Billede 36"/>
          <p:cNvPicPr>
            <a:picLocks noChangeAspect="1"/>
          </p:cNvPicPr>
          <p:nvPr userDrawn="1"/>
        </p:nvPicPr>
        <p:blipFill>
          <a:blip r:embed="rId6"/>
          <a:stretch>
            <a:fillRect/>
          </a:stretch>
        </p:blipFill>
        <p:spPr>
          <a:xfrm>
            <a:off x="8223538" y="2795378"/>
            <a:ext cx="288708" cy="275280"/>
          </a:xfrm>
          <a:prstGeom prst="rect">
            <a:avLst/>
          </a:prstGeom>
        </p:spPr>
      </p:pic>
      <p:pic>
        <p:nvPicPr>
          <p:cNvPr id="60" name="Billede 37"/>
          <p:cNvPicPr>
            <a:picLocks noChangeAspect="1"/>
          </p:cNvPicPr>
          <p:nvPr userDrawn="1"/>
        </p:nvPicPr>
        <p:blipFill>
          <a:blip r:embed="rId7"/>
          <a:stretch>
            <a:fillRect/>
          </a:stretch>
        </p:blipFill>
        <p:spPr>
          <a:xfrm>
            <a:off x="8241826" y="3187789"/>
            <a:ext cx="223122" cy="228843"/>
          </a:xfrm>
          <a:prstGeom prst="rect">
            <a:avLst/>
          </a:prstGeom>
        </p:spPr>
      </p:pic>
      <p:sp>
        <p:nvSpPr>
          <p:cNvPr id="61" name="Text Box 48"/>
          <p:cNvSpPr txBox="1">
            <a:spLocks noChangeArrowheads="1"/>
          </p:cNvSpPr>
          <p:nvPr userDrawn="1"/>
        </p:nvSpPr>
        <p:spPr bwMode="auto">
          <a:xfrm>
            <a:off x="2570384" y="1666128"/>
            <a:ext cx="176813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altLang="da-DK" sz="800" b="1" noProof="1">
                <a:solidFill>
                  <a:schemeClr val="tx1"/>
                </a:solidFill>
                <a:latin typeface="+mn-lt"/>
                <a:cs typeface="Arial" panose="020B0604020202020204" pitchFamily="34" charset="0"/>
              </a:rPr>
              <a:t>2.</a:t>
            </a:r>
            <a:r>
              <a:rPr lang="en-GB" altLang="da-DK" sz="800" b="1" baseline="0" noProof="1">
                <a:solidFill>
                  <a:schemeClr val="tx1"/>
                </a:solidFill>
                <a:latin typeface="+mn-lt"/>
                <a:cs typeface="Arial" panose="020B0604020202020204" pitchFamily="34" charset="0"/>
              </a:rPr>
              <a:t> </a:t>
            </a:r>
            <a:r>
              <a:rPr lang="en-GB" altLang="da-DK" sz="800" baseline="0" noProof="1">
                <a:solidFill>
                  <a:schemeClr val="tx1"/>
                </a:solidFill>
                <a:latin typeface="+mn-lt"/>
                <a:cs typeface="Arial" panose="020B0604020202020204" pitchFamily="34" charset="0"/>
              </a:rPr>
              <a:t>Under the </a:t>
            </a:r>
            <a:r>
              <a:rPr lang="en-GB" altLang="da-DK" sz="800" b="1" baseline="0" noProof="1">
                <a:solidFill>
                  <a:schemeClr val="tx1"/>
                </a:solidFill>
                <a:latin typeface="+mn-lt"/>
                <a:cs typeface="Arial" panose="020B0604020202020204" pitchFamily="34" charset="0"/>
              </a:rPr>
              <a:t>New slide </a:t>
            </a:r>
            <a:r>
              <a:rPr lang="en-GB" altLang="da-DK" sz="800" baseline="0" noProof="1">
                <a:solidFill>
                  <a:schemeClr val="tx1"/>
                </a:solidFill>
                <a:latin typeface="+mn-lt"/>
                <a:cs typeface="Arial" panose="020B0604020202020204" pitchFamily="34" charset="0"/>
              </a:rPr>
              <a:t>button Click on the top part of the button to create a slide identical to the one selected. Click on the bottom part of the button to see a selection of possible layout choices</a:t>
            </a:r>
            <a:endParaRPr lang="en-GB" altLang="da-DK" sz="800" noProof="1">
              <a:solidFill>
                <a:schemeClr val="tx1"/>
              </a:solidFill>
              <a:latin typeface="+mn-lt"/>
              <a:cs typeface="Arial" panose="020B0604020202020204" pitchFamily="34" charset="0"/>
            </a:endParaRPr>
          </a:p>
        </p:txBody>
      </p:sp>
      <p:pic>
        <p:nvPicPr>
          <p:cNvPr id="62" name="Picture 61"/>
          <p:cNvPicPr>
            <a:picLocks noChangeAspect="1"/>
          </p:cNvPicPr>
          <p:nvPr userDrawn="1"/>
        </p:nvPicPr>
        <p:blipFill>
          <a:blip r:embed="rId8"/>
          <a:stretch>
            <a:fillRect/>
          </a:stretch>
        </p:blipFill>
        <p:spPr>
          <a:xfrm>
            <a:off x="4271879" y="1743737"/>
            <a:ext cx="243186" cy="432989"/>
          </a:xfrm>
          <a:prstGeom prst="rect">
            <a:avLst/>
          </a:prstGeom>
        </p:spPr>
      </p:pic>
    </p:spTree>
    <p:extLst>
      <p:ext uri="{BB962C8B-B14F-4D97-AF65-F5344CB8AC3E}">
        <p14:creationId xmlns:p14="http://schemas.microsoft.com/office/powerpoint/2010/main" val="2740279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image large right">
    <p:spTree>
      <p:nvGrpSpPr>
        <p:cNvPr id="1" name=""/>
        <p:cNvGrpSpPr/>
        <p:nvPr/>
      </p:nvGrpSpPr>
      <p:grpSpPr>
        <a:xfrm>
          <a:off x="0" y="0"/>
          <a:ext cx="0" cy="0"/>
          <a:chOff x="0" y="0"/>
          <a:chExt cx="0" cy="0"/>
        </a:xfrm>
      </p:grpSpPr>
      <p:sp>
        <p:nvSpPr>
          <p:cNvPr id="12" name="Pladsholder til billede 9"/>
          <p:cNvSpPr>
            <a:spLocks noGrp="1"/>
          </p:cNvSpPr>
          <p:nvPr>
            <p:ph type="pic" sz="quarter" idx="14" hasCustomPrompt="1"/>
          </p:nvPr>
        </p:nvSpPr>
        <p:spPr>
          <a:xfrm>
            <a:off x="8804" y="0"/>
            <a:ext cx="12192000" cy="6858000"/>
          </a:xfrm>
          <a:blipFill>
            <a:blip r:embed="rId2"/>
            <a:stretch>
              <a:fillRect/>
            </a:stretch>
          </a:blipFill>
        </p:spPr>
        <p:txBody>
          <a:bodyPr lIns="0" tIns="360000" rIns="6408000" anchor="ctr" anchorCtr="0"/>
          <a:lstStyle>
            <a:lvl1pPr marL="0" indent="0" algn="r">
              <a:buNone/>
              <a:defRPr sz="3200" baseline="0">
                <a:sym typeface="Wingdings" panose="05000000000000000000" pitchFamily="2" charset="2"/>
              </a:defRPr>
            </a:lvl1pPr>
          </a:lstStyle>
          <a:p>
            <a:r>
              <a:rPr lang="en-GB" dirty="0"/>
              <a:t>Click icon to insert image  </a:t>
            </a:r>
            <a:br>
              <a:rPr lang="en-GB" dirty="0"/>
            </a:br>
            <a:r>
              <a:rPr lang="en-GB" dirty="0"/>
              <a:t> </a:t>
            </a:r>
          </a:p>
        </p:txBody>
      </p:sp>
      <p:sp>
        <p:nvSpPr>
          <p:cNvPr id="2" name="Titel 2"/>
          <p:cNvSpPr>
            <a:spLocks noGrp="1"/>
          </p:cNvSpPr>
          <p:nvPr>
            <p:ph type="ctrTitle" hasCustomPrompt="1"/>
          </p:nvPr>
        </p:nvSpPr>
        <p:spPr>
          <a:xfrm>
            <a:off x="6243638" y="691815"/>
            <a:ext cx="5948362" cy="5474035"/>
          </a:xfrm>
          <a:blipFill>
            <a:blip r:embed="rId3"/>
            <a:stretch>
              <a:fillRect/>
            </a:stretch>
          </a:blipFill>
        </p:spPr>
        <p:txBody>
          <a:bodyPr lIns="360000" tIns="468000" rIns="540000" bIns="3384000" anchor="b" anchorCtr="0">
            <a:noAutofit/>
          </a:bodyPr>
          <a:lstStyle>
            <a:lvl1pPr algn="l">
              <a:lnSpc>
                <a:spcPts val="4000"/>
              </a:lnSpc>
              <a:defRPr sz="3600">
                <a:solidFill>
                  <a:schemeClr val="bg1"/>
                </a:solidFill>
              </a:defRPr>
            </a:lvl1pPr>
          </a:lstStyle>
          <a:p>
            <a:r>
              <a:rPr lang="en-GB" dirty="0"/>
              <a:t>master</a:t>
            </a:r>
          </a:p>
        </p:txBody>
      </p:sp>
      <p:sp>
        <p:nvSpPr>
          <p:cNvPr id="4" name="Pladsholder til dato 3"/>
          <p:cNvSpPr>
            <a:spLocks noGrp="1"/>
          </p:cNvSpPr>
          <p:nvPr>
            <p:ph type="dt" sz="half" idx="10"/>
          </p:nvPr>
        </p:nvSpPr>
        <p:spPr>
          <a:xfrm>
            <a:off x="10329111" y="-385164"/>
            <a:ext cx="814976" cy="176797"/>
          </a:xfrm>
        </p:spPr>
        <p:txBody>
          <a:bodyPr/>
          <a:lstStyle>
            <a:lvl1pPr>
              <a:defRPr sz="100">
                <a:solidFill>
                  <a:schemeClr val="bg1"/>
                </a:solidFill>
              </a:defRPr>
            </a:lvl1pPr>
          </a:lstStyle>
          <a:p>
            <a:fld id="{C8556FC4-408D-434F-B806-6794C0731CE5}" type="datetime1">
              <a:rPr lang="en-GB" smtClean="0"/>
              <a:t>12/07/2020</a:t>
            </a:fld>
            <a:endParaRPr lang="en-GB" dirty="0"/>
          </a:p>
        </p:txBody>
      </p:sp>
      <p:sp>
        <p:nvSpPr>
          <p:cNvPr id="5" name="Pladsholder til sidefod 4"/>
          <p:cNvSpPr>
            <a:spLocks noGrp="1"/>
          </p:cNvSpPr>
          <p:nvPr>
            <p:ph type="ftr" sz="quarter" idx="11"/>
          </p:nvPr>
        </p:nvSpPr>
        <p:spPr>
          <a:xfrm>
            <a:off x="3236495" y="-385164"/>
            <a:ext cx="6981162" cy="176797"/>
          </a:xfrm>
        </p:spPr>
        <p:txBody>
          <a:bodyPr/>
          <a:lstStyle>
            <a:lvl1pPr>
              <a:defRPr sz="100">
                <a:solidFill>
                  <a:schemeClr val="bg1"/>
                </a:solidFill>
              </a:defRPr>
            </a:lvl1pPr>
          </a:lstStyle>
          <a:p>
            <a:endParaRPr lang="en-GB" dirty="0"/>
          </a:p>
        </p:txBody>
      </p:sp>
      <p:sp>
        <p:nvSpPr>
          <p:cNvPr id="6" name="Pladsholder til slidenummer 5"/>
          <p:cNvSpPr>
            <a:spLocks noGrp="1"/>
          </p:cNvSpPr>
          <p:nvPr>
            <p:ph type="sldNum" sz="quarter" idx="12"/>
          </p:nvPr>
        </p:nvSpPr>
        <p:spPr>
          <a:xfrm>
            <a:off x="11255542" y="-385164"/>
            <a:ext cx="381759" cy="176797"/>
          </a:xfrm>
        </p:spPr>
        <p:txBody>
          <a:bodyPr/>
          <a:lstStyle>
            <a:lvl1pPr>
              <a:defRPr sz="100">
                <a:solidFill>
                  <a:schemeClr val="bg1"/>
                </a:solidFill>
              </a:defRPr>
            </a:lvl1pPr>
          </a:lstStyle>
          <a:p>
            <a:fld id="{091A926C-488A-4E3E-9C21-57CAA120E114}" type="slidenum">
              <a:rPr lang="en-GB" smtClean="0"/>
              <a:pPr/>
              <a:t>‹#›</a:t>
            </a:fld>
            <a:endParaRPr lang="en-GB" dirty="0"/>
          </a:p>
        </p:txBody>
      </p:sp>
      <p:sp>
        <p:nvSpPr>
          <p:cNvPr id="15" name="Pladsholder til tekst 14"/>
          <p:cNvSpPr>
            <a:spLocks noGrp="1"/>
          </p:cNvSpPr>
          <p:nvPr>
            <p:ph type="body" sz="quarter" idx="13" hasCustomPrompt="1"/>
          </p:nvPr>
        </p:nvSpPr>
        <p:spPr>
          <a:xfrm>
            <a:off x="6622257" y="4053600"/>
            <a:ext cx="4979193" cy="899766"/>
          </a:xfrm>
        </p:spPr>
        <p:txBody>
          <a:bodyPr rIns="0">
            <a:noAutofit/>
          </a:bodyPr>
          <a:lstStyle>
            <a:lvl1pPr marL="0" indent="0">
              <a:spcBef>
                <a:spcPts val="0"/>
              </a:spcBef>
              <a:buNone/>
              <a:defRPr sz="1800" baseline="0"/>
            </a:lvl1pPr>
          </a:lstStyle>
          <a:p>
            <a:pPr lvl="0"/>
            <a:r>
              <a:rPr lang="en-GB" dirty="0"/>
              <a:t>Name of speaker, UCPH unit, place and date</a:t>
            </a:r>
          </a:p>
        </p:txBody>
      </p:sp>
      <p:sp>
        <p:nvSpPr>
          <p:cNvPr id="9" name="Undertitel 2"/>
          <p:cNvSpPr>
            <a:spLocks noGrp="1"/>
          </p:cNvSpPr>
          <p:nvPr>
            <p:ph type="subTitle" idx="1" hasCustomPrompt="1"/>
          </p:nvPr>
        </p:nvSpPr>
        <p:spPr>
          <a:xfrm>
            <a:off x="6622257" y="3007285"/>
            <a:ext cx="4979193" cy="726435"/>
          </a:xfrm>
        </p:spPr>
        <p:txBody>
          <a:bodyPr>
            <a:noAutofit/>
          </a:bodyPr>
          <a:lstStyle>
            <a:lvl1pPr marL="0" indent="0" algn="l">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subtitle</a:t>
            </a:r>
          </a:p>
        </p:txBody>
      </p:sp>
      <p:sp>
        <p:nvSpPr>
          <p:cNvPr id="10" name="Titel 1"/>
          <p:cNvSpPr>
            <a:spLocks noGrp="1"/>
          </p:cNvSpPr>
          <p:nvPr>
            <p:ph type="body" sz="quarter" idx="15" hasCustomPrompt="1"/>
          </p:nvPr>
        </p:nvSpPr>
        <p:spPr>
          <a:xfrm>
            <a:off x="6622257" y="1020200"/>
            <a:ext cx="4977606" cy="1345417"/>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2903454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image small right">
    <p:spTree>
      <p:nvGrpSpPr>
        <p:cNvPr id="1" name=""/>
        <p:cNvGrpSpPr/>
        <p:nvPr/>
      </p:nvGrpSpPr>
      <p:grpSpPr>
        <a:xfrm>
          <a:off x="0" y="0"/>
          <a:ext cx="0" cy="0"/>
          <a:chOff x="0" y="0"/>
          <a:chExt cx="0" cy="0"/>
        </a:xfrm>
      </p:grpSpPr>
      <p:sp>
        <p:nvSpPr>
          <p:cNvPr id="30" name="Pladsholder til billede 9"/>
          <p:cNvSpPr>
            <a:spLocks noGrp="1"/>
          </p:cNvSpPr>
          <p:nvPr>
            <p:ph type="pic" sz="quarter" idx="14" hasCustomPrompt="1"/>
          </p:nvPr>
        </p:nvSpPr>
        <p:spPr>
          <a:xfrm>
            <a:off x="0" y="0"/>
            <a:ext cx="12192000" cy="6858000"/>
          </a:xfrm>
          <a:blipFill>
            <a:blip r:embed="rId2"/>
            <a:stretch>
              <a:fillRect/>
            </a:stretch>
          </a:blipFill>
        </p:spPr>
        <p:txBody>
          <a:bodyPr lIns="0" tIns="360000" rIns="6408000" anchor="ctr" anchorCtr="0"/>
          <a:lstStyle>
            <a:lvl1pPr marL="0" indent="0" algn="r">
              <a:buNone/>
              <a:defRPr sz="3200" baseline="0">
                <a:solidFill>
                  <a:schemeClr val="bg1"/>
                </a:solidFill>
                <a:sym typeface="Wingdings" panose="05000000000000000000" pitchFamily="2" charset="2"/>
              </a:defRPr>
            </a:lvl1pPr>
          </a:lstStyle>
          <a:p>
            <a:r>
              <a:rPr lang="en-GB" dirty="0"/>
              <a:t>Click icon to insert image  </a:t>
            </a:r>
          </a:p>
        </p:txBody>
      </p:sp>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B8667F9C-DFC5-443F-A824-0B82CD2392C2}" type="datetime1">
              <a:rPr lang="en-GB" smtClean="0"/>
              <a:t>12/07/2020</a:t>
            </a:fld>
            <a:endParaRPr lang="en-GB"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en-GB"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en-GB" smtClean="0"/>
              <a:pPr/>
              <a:t>‹#›</a:t>
            </a:fld>
            <a:endParaRPr lang="en-GB" dirty="0"/>
          </a:p>
        </p:txBody>
      </p:sp>
      <p:sp>
        <p:nvSpPr>
          <p:cNvPr id="22" name="Titel 2"/>
          <p:cNvSpPr>
            <a:spLocks noGrp="1"/>
          </p:cNvSpPr>
          <p:nvPr>
            <p:ph type="ctrTitle"/>
          </p:nvPr>
        </p:nvSpPr>
        <p:spPr>
          <a:xfrm>
            <a:off x="6243638" y="2271092"/>
            <a:ext cx="5948362" cy="3895200"/>
          </a:xfrm>
          <a:blipFill>
            <a:blip r:embed="rId3"/>
            <a:stretch>
              <a:fillRect/>
            </a:stretch>
          </a:blipFill>
        </p:spPr>
        <p:txBody>
          <a:bodyPr lIns="360000" tIns="468000" rIns="540000" bIns="2448000" anchor="b" anchorCtr="0">
            <a:noAutofit/>
          </a:bodyPr>
          <a:lstStyle>
            <a:lvl1pPr algn="l">
              <a:lnSpc>
                <a:spcPts val="4000"/>
              </a:lnSpc>
              <a:defRPr sz="3600">
                <a:solidFill>
                  <a:schemeClr val="bg1"/>
                </a:solidFill>
              </a:defRPr>
            </a:lvl1pPr>
          </a:lstStyle>
          <a:p>
            <a:r>
              <a:rPr lang="en-US"/>
              <a:t>Click to edit Master title style</a:t>
            </a:r>
            <a:endParaRPr lang="en-GB" dirty="0"/>
          </a:p>
        </p:txBody>
      </p:sp>
      <p:sp>
        <p:nvSpPr>
          <p:cNvPr id="9" name="Pladsholder til tekst 14"/>
          <p:cNvSpPr>
            <a:spLocks noGrp="1"/>
          </p:cNvSpPr>
          <p:nvPr>
            <p:ph type="body" sz="quarter" idx="13" hasCustomPrompt="1"/>
          </p:nvPr>
        </p:nvSpPr>
        <p:spPr>
          <a:xfrm>
            <a:off x="6622257" y="4053600"/>
            <a:ext cx="4979193" cy="899766"/>
          </a:xfrm>
        </p:spPr>
        <p:txBody>
          <a:bodyPr r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800" baseline="0"/>
            </a:lvl1pPr>
          </a:lstStyle>
          <a:p>
            <a:pPr lvl="0"/>
            <a:r>
              <a:rPr lang="en-GB" dirty="0"/>
              <a:t>Name of speaker, UCPH unit, place and date</a:t>
            </a:r>
          </a:p>
        </p:txBody>
      </p:sp>
      <p:sp>
        <p:nvSpPr>
          <p:cNvPr id="10" name="Titel 1"/>
          <p:cNvSpPr>
            <a:spLocks noGrp="1"/>
          </p:cNvSpPr>
          <p:nvPr>
            <p:ph type="body" sz="quarter" idx="15" hasCustomPrompt="1"/>
          </p:nvPr>
        </p:nvSpPr>
        <p:spPr>
          <a:xfrm>
            <a:off x="6622258" y="2610941"/>
            <a:ext cx="4962920" cy="1109335"/>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629679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eal large">
    <p:spTree>
      <p:nvGrpSpPr>
        <p:cNvPr id="1" name=""/>
        <p:cNvGrpSpPr/>
        <p:nvPr/>
      </p:nvGrpSpPr>
      <p:grpSpPr>
        <a:xfrm>
          <a:off x="0" y="0"/>
          <a:ext cx="0" cy="0"/>
          <a:chOff x="0" y="0"/>
          <a:chExt cx="0" cy="0"/>
        </a:xfrm>
      </p:grpSpPr>
      <p:sp>
        <p:nvSpPr>
          <p:cNvPr id="8" name="Rectangle 7"/>
          <p:cNvSpPr/>
          <p:nvPr userDrawn="1"/>
        </p:nvSpPr>
        <p:spPr>
          <a:xfrm>
            <a:off x="0" y="0"/>
            <a:ext cx="12198350" cy="6858000"/>
          </a:xfrm>
          <a:prstGeom prst="rect">
            <a:avLst/>
          </a:prstGeom>
          <a:gradFill flip="none" rotWithShape="1">
            <a:gsLst>
              <a:gs pos="0">
                <a:srgbClr val="DDDDDD"/>
              </a:gs>
              <a:gs pos="100000">
                <a:schemeClr val="bg1"/>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7"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4" r="10628" b="7654"/>
          <a:stretch/>
        </p:blipFill>
        <p:spPr>
          <a:xfrm>
            <a:off x="1733575" y="-6016"/>
            <a:ext cx="10465859" cy="6858000"/>
          </a:xfrm>
          <a:prstGeom prst="rect">
            <a:avLst/>
          </a:prstGeom>
        </p:spPr>
      </p:pic>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F595076C-D7DF-438D-8F3B-019473C5CBB5}" type="datetime1">
              <a:rPr lang="en-GB" smtClean="0"/>
              <a:t>12/07/2020</a:t>
            </a:fld>
            <a:endParaRPr lang="en-GB"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en-GB"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en-GB" smtClean="0"/>
              <a:pPr/>
              <a:t>‹#›</a:t>
            </a:fld>
            <a:endParaRPr lang="en-GB" dirty="0"/>
          </a:p>
        </p:txBody>
      </p:sp>
      <p:sp>
        <p:nvSpPr>
          <p:cNvPr id="22" name="Titel 2"/>
          <p:cNvSpPr>
            <a:spLocks noGrp="1"/>
          </p:cNvSpPr>
          <p:nvPr>
            <p:ph type="ctrTitle" hasCustomPrompt="1"/>
          </p:nvPr>
        </p:nvSpPr>
        <p:spPr>
          <a:xfrm>
            <a:off x="0" y="691815"/>
            <a:ext cx="5959476" cy="5474035"/>
          </a:xfrm>
          <a:blipFill>
            <a:blip r:embed="rId3"/>
            <a:stretch>
              <a:fillRect/>
            </a:stretch>
          </a:blipFill>
        </p:spPr>
        <p:txBody>
          <a:bodyPr lIns="540000" tIns="468000" rIns="360000" bIns="3384000" anchor="b" anchorCtr="0">
            <a:noAutofit/>
          </a:bodyPr>
          <a:lstStyle>
            <a:lvl1pPr algn="l">
              <a:lnSpc>
                <a:spcPct val="900000"/>
              </a:lnSpc>
              <a:defRPr sz="3600">
                <a:solidFill>
                  <a:schemeClr val="bg1"/>
                </a:solidFill>
              </a:defRPr>
            </a:lvl1pPr>
          </a:lstStyle>
          <a:p>
            <a:r>
              <a:rPr lang="en-GB" dirty="0"/>
              <a:t>master</a:t>
            </a:r>
          </a:p>
        </p:txBody>
      </p:sp>
      <p:sp>
        <p:nvSpPr>
          <p:cNvPr id="37" name="Undertitel 2"/>
          <p:cNvSpPr>
            <a:spLocks noGrp="1"/>
          </p:cNvSpPr>
          <p:nvPr>
            <p:ph type="subTitle" idx="1" hasCustomPrompt="1"/>
          </p:nvPr>
        </p:nvSpPr>
        <p:spPr>
          <a:xfrm>
            <a:off x="588964" y="3007285"/>
            <a:ext cx="4946648" cy="726435"/>
          </a:xfrm>
        </p:spPr>
        <p:txBody>
          <a:bodyPr rIns="0">
            <a:noAutofit/>
          </a:bodyPr>
          <a:lstStyle>
            <a:lvl1pPr marL="0" indent="0" algn="l">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subtitle</a:t>
            </a:r>
          </a:p>
        </p:txBody>
      </p:sp>
      <p:sp>
        <p:nvSpPr>
          <p:cNvPr id="38" name="Pladsholder til tekst 14"/>
          <p:cNvSpPr>
            <a:spLocks noGrp="1"/>
          </p:cNvSpPr>
          <p:nvPr>
            <p:ph type="body" sz="quarter" idx="13" hasCustomPrompt="1"/>
          </p:nvPr>
        </p:nvSpPr>
        <p:spPr>
          <a:xfrm>
            <a:off x="588963" y="4053600"/>
            <a:ext cx="4946649" cy="899766"/>
          </a:xfrm>
        </p:spPr>
        <p:txBody>
          <a:bodyPr rIns="0">
            <a:noAutofit/>
          </a:bodyPr>
          <a:lstStyle>
            <a:lvl1pPr marL="0" indent="0">
              <a:lnSpc>
                <a:spcPct val="100000"/>
              </a:lnSpc>
              <a:spcBef>
                <a:spcPts val="0"/>
              </a:spcBef>
              <a:buNone/>
              <a:defRPr sz="1800" baseline="0"/>
            </a:lvl1pPr>
          </a:lstStyle>
          <a:p>
            <a:pPr lvl="0"/>
            <a:r>
              <a:rPr lang="en-GB" dirty="0"/>
              <a:t>Name of speaker, UCPH unit, place and date</a:t>
            </a:r>
          </a:p>
        </p:txBody>
      </p:sp>
      <p:sp>
        <p:nvSpPr>
          <p:cNvPr id="12" name="Titel 1"/>
          <p:cNvSpPr>
            <a:spLocks noGrp="1"/>
          </p:cNvSpPr>
          <p:nvPr>
            <p:ph type="body" sz="quarter" idx="14" hasCustomPrompt="1"/>
          </p:nvPr>
        </p:nvSpPr>
        <p:spPr>
          <a:xfrm>
            <a:off x="587375" y="1020200"/>
            <a:ext cx="4946649" cy="1345417"/>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4281795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eal small">
    <p:spTree>
      <p:nvGrpSpPr>
        <p:cNvPr id="1" name=""/>
        <p:cNvGrpSpPr/>
        <p:nvPr/>
      </p:nvGrpSpPr>
      <p:grpSpPr>
        <a:xfrm>
          <a:off x="0" y="0"/>
          <a:ext cx="0" cy="0"/>
          <a:chOff x="0" y="0"/>
          <a:chExt cx="0" cy="0"/>
        </a:xfrm>
      </p:grpSpPr>
      <p:sp>
        <p:nvSpPr>
          <p:cNvPr id="11" name="Rectangle 7"/>
          <p:cNvSpPr/>
          <p:nvPr userDrawn="1"/>
        </p:nvSpPr>
        <p:spPr>
          <a:xfrm>
            <a:off x="0" y="0"/>
            <a:ext cx="12198350" cy="6858000"/>
          </a:xfrm>
          <a:prstGeom prst="rect">
            <a:avLst/>
          </a:prstGeom>
          <a:gradFill flip="none" rotWithShape="1">
            <a:gsLst>
              <a:gs pos="0">
                <a:srgbClr val="DDDDDD"/>
              </a:gs>
              <a:gs pos="100000">
                <a:schemeClr val="bg1"/>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4" r="10628" b="7654"/>
          <a:stretch/>
        </p:blipFill>
        <p:spPr>
          <a:xfrm>
            <a:off x="1733575" y="-6016"/>
            <a:ext cx="10465859" cy="6858000"/>
          </a:xfrm>
          <a:prstGeom prst="rect">
            <a:avLst/>
          </a:prstGeom>
        </p:spPr>
      </p:pic>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1A8FE306-C2F6-4A57-9B1E-3808C70DCDF2}" type="datetime1">
              <a:rPr lang="en-GB" smtClean="0"/>
              <a:t>12/07/2020</a:t>
            </a:fld>
            <a:endParaRPr lang="en-GB"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en-GB"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en-GB" smtClean="0"/>
              <a:pPr/>
              <a:t>‹#›</a:t>
            </a:fld>
            <a:endParaRPr lang="en-GB" dirty="0"/>
          </a:p>
        </p:txBody>
      </p:sp>
      <p:sp>
        <p:nvSpPr>
          <p:cNvPr id="22" name="Titel 2"/>
          <p:cNvSpPr>
            <a:spLocks noGrp="1"/>
          </p:cNvSpPr>
          <p:nvPr>
            <p:ph type="ctrTitle"/>
          </p:nvPr>
        </p:nvSpPr>
        <p:spPr>
          <a:xfrm>
            <a:off x="0" y="2271092"/>
            <a:ext cx="5959476" cy="3895200"/>
          </a:xfrm>
          <a:blipFill>
            <a:blip r:embed="rId3"/>
            <a:stretch>
              <a:fillRect/>
            </a:stretch>
          </a:blipFill>
        </p:spPr>
        <p:txBody>
          <a:bodyPr lIns="540000" tIns="468000" rIns="360000" bIns="2340000" anchor="b" anchorCtr="0">
            <a:noAutofit/>
          </a:bodyPr>
          <a:lstStyle>
            <a:lvl1pPr algn="l">
              <a:lnSpc>
                <a:spcPts val="4000"/>
              </a:lnSpc>
              <a:defRPr sz="3600">
                <a:solidFill>
                  <a:schemeClr val="bg1"/>
                </a:solidFill>
              </a:defRPr>
            </a:lvl1pPr>
          </a:lstStyle>
          <a:p>
            <a:r>
              <a:rPr lang="en-US"/>
              <a:t>Click to edit Master title style</a:t>
            </a:r>
            <a:endParaRPr lang="en-GB" dirty="0"/>
          </a:p>
        </p:txBody>
      </p:sp>
      <p:sp>
        <p:nvSpPr>
          <p:cNvPr id="15" name="Pladsholder til tekst 14"/>
          <p:cNvSpPr>
            <a:spLocks noGrp="1"/>
          </p:cNvSpPr>
          <p:nvPr>
            <p:ph type="body" sz="quarter" idx="13" hasCustomPrompt="1"/>
          </p:nvPr>
        </p:nvSpPr>
        <p:spPr>
          <a:xfrm>
            <a:off x="588963" y="4053600"/>
            <a:ext cx="4946649" cy="899766"/>
          </a:xfrm>
        </p:spPr>
        <p:txBody>
          <a:bodyPr rIns="0">
            <a:noAutofit/>
          </a:bodyPr>
          <a:lstStyle>
            <a:lvl1pPr marL="0" indent="0">
              <a:lnSpc>
                <a:spcPct val="100000"/>
              </a:lnSpc>
              <a:spcBef>
                <a:spcPts val="0"/>
              </a:spcBef>
              <a:buNone/>
              <a:defRPr sz="1800" baseline="0"/>
            </a:lvl1pPr>
          </a:lstStyle>
          <a:p>
            <a:pPr lvl="0"/>
            <a:r>
              <a:rPr lang="en-GB" dirty="0"/>
              <a:t>Name of speaker, UCPH unit, place and date</a:t>
            </a:r>
            <a:br>
              <a:rPr lang="en-GB" dirty="0"/>
            </a:br>
            <a:endParaRPr lang="en-GB" dirty="0"/>
          </a:p>
        </p:txBody>
      </p:sp>
      <p:sp>
        <p:nvSpPr>
          <p:cNvPr id="10" name="Titel 1"/>
          <p:cNvSpPr>
            <a:spLocks noGrp="1"/>
          </p:cNvSpPr>
          <p:nvPr>
            <p:ph type="body" sz="quarter" idx="14" hasCustomPrompt="1"/>
          </p:nvPr>
        </p:nvSpPr>
        <p:spPr>
          <a:xfrm>
            <a:off x="587375" y="2610941"/>
            <a:ext cx="4946649" cy="1109335"/>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1690682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8963" y="620714"/>
            <a:ext cx="11012488" cy="865186"/>
          </a:xfrm>
        </p:spPr>
        <p:txBody>
          <a:bodyPr/>
          <a:lstStyle/>
          <a:p>
            <a:pPr lvl="0"/>
            <a:r>
              <a:rPr lang="en-GB" dirty="0"/>
              <a:t>Click to add title</a:t>
            </a:r>
          </a:p>
        </p:txBody>
      </p:sp>
      <p:sp>
        <p:nvSpPr>
          <p:cNvPr id="3" name="Pladsholder til indhold 2"/>
          <p:cNvSpPr>
            <a:spLocks noGrp="1"/>
          </p:cNvSpPr>
          <p:nvPr>
            <p:ph idx="1" hasCustomPrompt="1"/>
          </p:nvPr>
        </p:nvSpPr>
        <p:spPr>
          <a:xfrm>
            <a:off x="588963" y="1635125"/>
            <a:ext cx="11012488" cy="4675188"/>
          </a:xfrm>
        </p:spPr>
        <p:txBody>
          <a:bodyPr vert="horz" lIns="0" tIns="0" rIns="0" bIns="0" rtlCol="0">
            <a:noAutofit/>
          </a:bodyPr>
          <a:lstStyle>
            <a:lvl1pPr>
              <a:defRPr lang="da-DK" dirty="0" smtClean="0"/>
            </a:lvl1pPr>
            <a:lvl2pPr>
              <a:defRPr lang="da-DK" dirty="0" smtClean="0"/>
            </a:lvl2pPr>
            <a:lvl3pPr>
              <a:defRPr lang="da-DK" dirty="0" smtClean="0"/>
            </a:lvl3pPr>
            <a:lvl4pPr marL="719138" indent="0">
              <a:buNone/>
              <a:defRPr/>
            </a:lvl4pPr>
          </a:lstStyle>
          <a:p>
            <a:pPr lvl="0"/>
            <a:r>
              <a:rPr lang="en-GB" dirty="0"/>
              <a:t>Click to add text</a:t>
            </a:r>
          </a:p>
          <a:p>
            <a:pPr lvl="1"/>
            <a:r>
              <a:rPr lang="en-GB" dirty="0"/>
              <a:t>2</a:t>
            </a:r>
          </a:p>
          <a:p>
            <a:pPr lvl="2"/>
            <a:r>
              <a:rPr lang="en-GB" dirty="0"/>
              <a:t>3</a:t>
            </a:r>
          </a:p>
        </p:txBody>
      </p:sp>
      <p:sp>
        <p:nvSpPr>
          <p:cNvPr id="4" name="Pladsholder til dato 3"/>
          <p:cNvSpPr>
            <a:spLocks noGrp="1"/>
          </p:cNvSpPr>
          <p:nvPr>
            <p:ph type="dt" sz="half" idx="10"/>
          </p:nvPr>
        </p:nvSpPr>
        <p:spPr/>
        <p:txBody>
          <a:bodyPr/>
          <a:lstStyle/>
          <a:p>
            <a:fld id="{48BA57D3-3A06-42DE-8329-4A599228B9A1}" type="datetime1">
              <a:rPr lang="en-GB" smtClean="0"/>
              <a:t>12/07/2020</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2796859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itle and two content objects">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8964" y="620714"/>
            <a:ext cx="11012486" cy="865186"/>
          </a:xfrm>
        </p:spPr>
        <p:txBody>
          <a:bodyPr/>
          <a:lstStyle/>
          <a:p>
            <a:pPr lvl="0"/>
            <a:r>
              <a:rPr lang="en-GB" dirty="0"/>
              <a:t>Click to add title</a:t>
            </a:r>
          </a:p>
        </p:txBody>
      </p:sp>
      <p:sp>
        <p:nvSpPr>
          <p:cNvPr id="3" name="Pladsholder til indhold 2"/>
          <p:cNvSpPr>
            <a:spLocks noGrp="1"/>
          </p:cNvSpPr>
          <p:nvPr>
            <p:ph sz="half" idx="1" hasCustomPrompt="1"/>
          </p:nvPr>
        </p:nvSpPr>
        <p:spPr>
          <a:xfrm>
            <a:off x="588964" y="1635125"/>
            <a:ext cx="5358535" cy="4675187"/>
          </a:xfrm>
        </p:spPr>
        <p:txBody>
          <a:bodyPr vert="horz" lIns="0" tIns="0" rIns="0" bIns="0" rtlCol="0">
            <a:noAutofit/>
          </a:bodyPr>
          <a:lstStyle>
            <a:lvl1pPr>
              <a:defRPr lang="da-DK" dirty="0" smtClean="0"/>
            </a:lvl1pPr>
            <a:lvl2pPr>
              <a:defRPr lang="da-DK" dirty="0" smtClean="0"/>
            </a:lvl2pPr>
            <a:lvl3pPr>
              <a:defRPr lang="da-DK" dirty="0" smtClean="0"/>
            </a:lvl3pPr>
            <a:lvl4pPr>
              <a:defRPr lang="da-DK" dirty="0" smtClean="0"/>
            </a:lvl4pPr>
          </a:lstStyle>
          <a:p>
            <a:pPr lvl="0"/>
            <a:r>
              <a:rPr lang="en-GB" dirty="0"/>
              <a:t>Click to add text</a:t>
            </a:r>
          </a:p>
          <a:p>
            <a:pPr lvl="1"/>
            <a:r>
              <a:rPr lang="en-GB" dirty="0"/>
              <a:t>2</a:t>
            </a:r>
          </a:p>
          <a:p>
            <a:pPr lvl="2"/>
            <a:r>
              <a:rPr lang="en-GB" dirty="0"/>
              <a:t>3</a:t>
            </a:r>
          </a:p>
          <a:p>
            <a:pPr lvl="3"/>
            <a:endParaRPr lang="en-GB" dirty="0"/>
          </a:p>
        </p:txBody>
      </p:sp>
      <p:sp>
        <p:nvSpPr>
          <p:cNvPr id="4" name="Pladsholder til indhold 3"/>
          <p:cNvSpPr>
            <a:spLocks noGrp="1"/>
          </p:cNvSpPr>
          <p:nvPr>
            <p:ph sz="half" idx="2" hasCustomPrompt="1"/>
          </p:nvPr>
        </p:nvSpPr>
        <p:spPr>
          <a:xfrm>
            <a:off x="6244502" y="1635125"/>
            <a:ext cx="5356948" cy="4675187"/>
          </a:xfrm>
        </p:spPr>
        <p:txBody>
          <a:bodyPr vert="horz" lIns="0" tIns="0" rIns="0" bIns="0" rtlCol="0">
            <a:noAutofit/>
          </a:bodyPr>
          <a:lstStyle>
            <a:lvl1pPr>
              <a:defRPr lang="da-DK" dirty="0" smtClean="0"/>
            </a:lvl1pPr>
            <a:lvl2pPr>
              <a:defRPr lang="da-DK" dirty="0" smtClean="0"/>
            </a:lvl2pPr>
            <a:lvl3pPr>
              <a:defRPr lang="da-DK" dirty="0" smtClean="0"/>
            </a:lvl3pPr>
            <a:lvl4pPr marL="719138" indent="0">
              <a:buNone/>
              <a:defRPr lang="da-DK" dirty="0" smtClean="0"/>
            </a:lvl4pPr>
            <a:lvl5pPr>
              <a:defRPr lang="da-DK" dirty="0"/>
            </a:lvl5pPr>
            <a:lvl8pPr marL="719138" indent="0">
              <a:buNone/>
              <a:defRPr/>
            </a:lvl8pPr>
          </a:lstStyle>
          <a:p>
            <a:pPr lvl="0"/>
            <a:r>
              <a:rPr lang="en-GB" dirty="0"/>
              <a:t>Click to add text</a:t>
            </a:r>
          </a:p>
          <a:p>
            <a:pPr lvl="1"/>
            <a:r>
              <a:rPr lang="en-GB" dirty="0"/>
              <a:t>2</a:t>
            </a:r>
          </a:p>
          <a:p>
            <a:pPr lvl="2"/>
            <a:r>
              <a:rPr lang="en-GB" dirty="0"/>
              <a:t>3</a:t>
            </a:r>
          </a:p>
        </p:txBody>
      </p:sp>
      <p:sp>
        <p:nvSpPr>
          <p:cNvPr id="5" name="Pladsholder til dato 4"/>
          <p:cNvSpPr>
            <a:spLocks noGrp="1"/>
          </p:cNvSpPr>
          <p:nvPr>
            <p:ph type="dt" sz="half" idx="10"/>
          </p:nvPr>
        </p:nvSpPr>
        <p:spPr/>
        <p:txBody>
          <a:bodyPr/>
          <a:lstStyle/>
          <a:p>
            <a:fld id="{4505FA94-BE71-426F-A992-1545AC90C129}" type="datetime1">
              <a:rPr lang="en-GB" smtClean="0"/>
              <a:t>12/07/2020</a:t>
            </a:fld>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3754967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6243639" y="1635125"/>
            <a:ext cx="5357812" cy="4675187"/>
          </a:xfrm>
          <a:blipFill>
            <a:blip r:embed="rId2"/>
            <a:stretch>
              <a:fillRect/>
            </a:stretch>
          </a:blipFill>
        </p:spPr>
        <p:txBody>
          <a:bodyPr lIns="0" tIns="2304000" rIns="0" anchor="t" anchorCtr="0"/>
          <a:lstStyle>
            <a:lvl1pPr marL="0" indent="0" algn="ctr">
              <a:buNone/>
              <a:defRPr sz="3200" baseline="0">
                <a:solidFill>
                  <a:schemeClr val="bg1"/>
                </a:solidFill>
                <a:sym typeface="Wingdings" panose="05000000000000000000" pitchFamily="2" charset="2"/>
              </a:defRPr>
            </a:lvl1pPr>
          </a:lstStyle>
          <a:p>
            <a:r>
              <a:rPr lang="en-GB" dirty="0"/>
              <a:t>Click icon to insert image</a:t>
            </a:r>
          </a:p>
        </p:txBody>
      </p:sp>
      <p:sp>
        <p:nvSpPr>
          <p:cNvPr id="2" name="Titel 1"/>
          <p:cNvSpPr>
            <a:spLocks noGrp="1"/>
          </p:cNvSpPr>
          <p:nvPr>
            <p:ph type="title" hasCustomPrompt="1"/>
          </p:nvPr>
        </p:nvSpPr>
        <p:spPr>
          <a:xfrm>
            <a:off x="588965" y="620712"/>
            <a:ext cx="11012486" cy="865187"/>
          </a:xfrm>
        </p:spPr>
        <p:txBody>
          <a:bodyPr/>
          <a:lstStyle/>
          <a:p>
            <a:pPr lvl="0"/>
            <a:r>
              <a:rPr lang="en-GB" dirty="0"/>
              <a:t>Click to add title</a:t>
            </a:r>
          </a:p>
        </p:txBody>
      </p:sp>
      <p:sp>
        <p:nvSpPr>
          <p:cNvPr id="3" name="Pladsholder til indhold 2"/>
          <p:cNvSpPr>
            <a:spLocks noGrp="1"/>
          </p:cNvSpPr>
          <p:nvPr>
            <p:ph sz="half" idx="1" hasCustomPrompt="1"/>
          </p:nvPr>
        </p:nvSpPr>
        <p:spPr>
          <a:xfrm>
            <a:off x="588964" y="1635125"/>
            <a:ext cx="5359398" cy="4675188"/>
          </a:xfrm>
        </p:spPr>
        <p:txBody>
          <a:bodyPr vert="horz" lIns="0" tIns="0" rIns="0" bIns="0" rtlCol="0">
            <a:noAutofit/>
          </a:bodyPr>
          <a:lstStyle>
            <a:lvl1pPr>
              <a:defRPr lang="da-DK" dirty="0" smtClean="0"/>
            </a:lvl1pPr>
            <a:lvl2pPr>
              <a:defRPr lang="da-DK" dirty="0" smtClean="0"/>
            </a:lvl2pPr>
            <a:lvl3pPr>
              <a:defRPr lang="da-DK" dirty="0" smtClean="0"/>
            </a:lvl3pPr>
            <a:lvl4pPr>
              <a:defRPr lang="da-DK" dirty="0" smtClean="0"/>
            </a:lvl4pPr>
            <a:lvl5pPr>
              <a:defRPr lang="da-DK" dirty="0"/>
            </a:lvl5pPr>
          </a:lstStyle>
          <a:p>
            <a:pPr lvl="0"/>
            <a:r>
              <a:rPr lang="en-GB" dirty="0"/>
              <a:t>Click to add text</a:t>
            </a:r>
          </a:p>
          <a:p>
            <a:pPr lvl="1"/>
            <a:r>
              <a:rPr lang="en-GB" dirty="0"/>
              <a:t>2</a:t>
            </a:r>
          </a:p>
          <a:p>
            <a:pPr lvl="2"/>
            <a:r>
              <a:rPr lang="en-GB" dirty="0"/>
              <a:t>3</a:t>
            </a:r>
          </a:p>
        </p:txBody>
      </p:sp>
      <p:sp>
        <p:nvSpPr>
          <p:cNvPr id="5" name="Pladsholder til dato 4"/>
          <p:cNvSpPr>
            <a:spLocks noGrp="1"/>
          </p:cNvSpPr>
          <p:nvPr>
            <p:ph type="dt" sz="half" idx="10"/>
          </p:nvPr>
        </p:nvSpPr>
        <p:spPr/>
        <p:txBody>
          <a:bodyPr/>
          <a:lstStyle/>
          <a:p>
            <a:fld id="{1A136EBD-A59D-4A63-8430-010EAF79E64E}" type="datetime1">
              <a:rPr lang="en-GB" smtClean="0"/>
              <a:t>12/07/2020</a:t>
            </a:fld>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1017783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dsholder til titel 1"/>
          <p:cNvSpPr>
            <a:spLocks noGrp="1"/>
          </p:cNvSpPr>
          <p:nvPr>
            <p:ph type="title"/>
          </p:nvPr>
        </p:nvSpPr>
        <p:spPr>
          <a:xfrm>
            <a:off x="588965" y="620714"/>
            <a:ext cx="11012486" cy="865186"/>
          </a:xfrm>
          <a:prstGeom prst="rect">
            <a:avLst/>
          </a:prstGeom>
        </p:spPr>
        <p:txBody>
          <a:bodyPr vert="horz" lIns="0" tIns="0" rIns="0" bIns="0" rtlCol="0" anchor="t" anchorCtr="0">
            <a:noAutofit/>
          </a:bodyPr>
          <a:lstStyle/>
          <a:p>
            <a:r>
              <a:rPr lang="da-DK" dirty="0" err="1"/>
              <a:t>Click</a:t>
            </a:r>
            <a:r>
              <a:rPr lang="da-DK" dirty="0"/>
              <a:t> to </a:t>
            </a:r>
            <a:r>
              <a:rPr lang="da-DK" dirty="0" err="1"/>
              <a:t>add</a:t>
            </a:r>
            <a:r>
              <a:rPr lang="da-DK" dirty="0"/>
              <a:t> </a:t>
            </a:r>
            <a:r>
              <a:rPr lang="da-DK" dirty="0" err="1"/>
              <a:t>title</a:t>
            </a:r>
            <a:endParaRPr lang="da-DK" dirty="0"/>
          </a:p>
        </p:txBody>
      </p:sp>
      <p:sp>
        <p:nvSpPr>
          <p:cNvPr id="3" name="Pladsholder til tekst 2"/>
          <p:cNvSpPr>
            <a:spLocks noGrp="1"/>
          </p:cNvSpPr>
          <p:nvPr>
            <p:ph type="body" idx="1"/>
          </p:nvPr>
        </p:nvSpPr>
        <p:spPr>
          <a:xfrm>
            <a:off x="588964" y="1635125"/>
            <a:ext cx="11012487" cy="4675188"/>
          </a:xfrm>
          <a:prstGeom prst="rect">
            <a:avLst/>
          </a:prstGeom>
        </p:spPr>
        <p:txBody>
          <a:bodyPr vert="horz" lIns="0" tIns="0" rIns="0" bIns="0" rtlCol="0">
            <a:noAutofit/>
          </a:bodyPr>
          <a:lstStyle/>
          <a:p>
            <a:pPr lvl="0"/>
            <a:r>
              <a:rPr lang="da-DK" dirty="0" err="1"/>
              <a:t>Click</a:t>
            </a:r>
            <a:r>
              <a:rPr lang="da-DK" dirty="0"/>
              <a:t> to </a:t>
            </a:r>
            <a:r>
              <a:rPr lang="da-DK" dirty="0" err="1"/>
              <a:t>add</a:t>
            </a:r>
            <a:r>
              <a:rPr lang="da-DK" dirty="0"/>
              <a:t> </a:t>
            </a:r>
            <a:r>
              <a:rPr lang="da-DK" dirty="0" err="1"/>
              <a:t>text</a:t>
            </a:r>
            <a:endParaRPr lang="da-DK" dirty="0"/>
          </a:p>
          <a:p>
            <a:pPr lvl="1"/>
            <a:r>
              <a:rPr lang="da-DK" dirty="0"/>
              <a:t>2</a:t>
            </a:r>
          </a:p>
          <a:p>
            <a:pPr lvl="2"/>
            <a:r>
              <a:rPr lang="da-DK" dirty="0"/>
              <a:t>3</a:t>
            </a:r>
          </a:p>
          <a:p>
            <a:pPr lvl="3"/>
            <a:r>
              <a:rPr lang="da-DK" dirty="0"/>
              <a:t>4</a:t>
            </a:r>
          </a:p>
          <a:p>
            <a:pPr lvl="4"/>
            <a:r>
              <a:rPr lang="da-DK" dirty="0"/>
              <a:t>5</a:t>
            </a:r>
          </a:p>
          <a:p>
            <a:pPr lvl="5"/>
            <a:r>
              <a:rPr lang="da-DK" dirty="0"/>
              <a:t>6</a:t>
            </a:r>
          </a:p>
          <a:p>
            <a:pPr lvl="6"/>
            <a:r>
              <a:rPr lang="da-DK" dirty="0"/>
              <a:t>7</a:t>
            </a:r>
          </a:p>
          <a:p>
            <a:pPr lvl="7"/>
            <a:r>
              <a:rPr lang="da-DK" dirty="0"/>
              <a:t>8</a:t>
            </a:r>
          </a:p>
          <a:p>
            <a:pPr lvl="8"/>
            <a:r>
              <a:rPr lang="da-DK" dirty="0"/>
              <a:t>9</a:t>
            </a:r>
          </a:p>
        </p:txBody>
      </p:sp>
      <p:sp>
        <p:nvSpPr>
          <p:cNvPr id="7" name="Rectangle 19"/>
          <p:cNvSpPr/>
          <p:nvPr userDrawn="1"/>
        </p:nvSpPr>
        <p:spPr>
          <a:xfrm>
            <a:off x="0" y="2"/>
            <a:ext cx="12192000" cy="332655"/>
          </a:xfrm>
          <a:prstGeom prst="rect">
            <a:avLst/>
          </a:prstGeom>
          <a:gradFill flip="none" rotWithShape="1">
            <a:gsLst>
              <a:gs pos="0">
                <a:schemeClr val="bg1"/>
              </a:gs>
              <a:gs pos="100000">
                <a:srgbClr val="EEEFEE">
                  <a:alpha val="93000"/>
                </a:srgbClr>
              </a:gs>
            </a:gsLst>
            <a:lin ang="5400000" scaled="0"/>
            <a:tileRect/>
          </a:gradFill>
          <a:ln w="381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Pladsholder til sidefod 4"/>
          <p:cNvSpPr>
            <a:spLocks noGrp="1"/>
          </p:cNvSpPr>
          <p:nvPr>
            <p:ph type="ftr" sz="quarter" idx="3"/>
          </p:nvPr>
        </p:nvSpPr>
        <p:spPr>
          <a:xfrm>
            <a:off x="3236495" y="85745"/>
            <a:ext cx="6981162" cy="176797"/>
          </a:xfrm>
          <a:prstGeom prst="rect">
            <a:avLst/>
          </a:prstGeom>
        </p:spPr>
        <p:txBody>
          <a:bodyPr vert="horz" lIns="0" tIns="0" rIns="0" bIns="0" rtlCol="0" anchor="b" anchorCtr="0"/>
          <a:lstStyle>
            <a:lvl1pPr algn="r">
              <a:defRPr sz="1000">
                <a:solidFill>
                  <a:srgbClr val="333333"/>
                </a:solidFill>
              </a:defRPr>
            </a:lvl1pPr>
          </a:lstStyle>
          <a:p>
            <a:endParaRPr lang="da-DK" dirty="0"/>
          </a:p>
        </p:txBody>
      </p:sp>
      <p:sp>
        <p:nvSpPr>
          <p:cNvPr id="6" name="Pladsholder til slidenummer 5"/>
          <p:cNvSpPr>
            <a:spLocks noGrp="1"/>
          </p:cNvSpPr>
          <p:nvPr>
            <p:ph type="sldNum" sz="quarter" idx="4"/>
          </p:nvPr>
        </p:nvSpPr>
        <p:spPr>
          <a:xfrm>
            <a:off x="11219691" y="85745"/>
            <a:ext cx="381759" cy="176797"/>
          </a:xfrm>
          <a:prstGeom prst="rect">
            <a:avLst/>
          </a:prstGeom>
        </p:spPr>
        <p:txBody>
          <a:bodyPr vert="horz" lIns="0" tIns="0" rIns="0" bIns="0" rtlCol="0" anchor="b" anchorCtr="0"/>
          <a:lstStyle>
            <a:lvl1pPr algn="r">
              <a:defRPr sz="1000">
                <a:solidFill>
                  <a:srgbClr val="333333"/>
                </a:solidFill>
              </a:defRPr>
            </a:lvl1pPr>
          </a:lstStyle>
          <a:p>
            <a:fld id="{091A926C-488A-4E3E-9C21-57CAA120E114}" type="slidenum">
              <a:rPr lang="da-DK" smtClean="0"/>
              <a:pPr/>
              <a:t>‹#›</a:t>
            </a:fld>
            <a:endParaRPr lang="da-DK"/>
          </a:p>
        </p:txBody>
      </p:sp>
      <p:sp>
        <p:nvSpPr>
          <p:cNvPr id="4" name="Pladsholder til dato 3"/>
          <p:cNvSpPr>
            <a:spLocks noGrp="1"/>
          </p:cNvSpPr>
          <p:nvPr>
            <p:ph type="dt" sz="half" idx="2"/>
          </p:nvPr>
        </p:nvSpPr>
        <p:spPr>
          <a:xfrm>
            <a:off x="10329111" y="85745"/>
            <a:ext cx="814976" cy="176797"/>
          </a:xfrm>
          <a:prstGeom prst="rect">
            <a:avLst/>
          </a:prstGeom>
        </p:spPr>
        <p:txBody>
          <a:bodyPr vert="horz" lIns="0" tIns="0" rIns="0" bIns="0" rtlCol="0" anchor="b" anchorCtr="0"/>
          <a:lstStyle>
            <a:lvl1pPr algn="r">
              <a:defRPr sz="1000">
                <a:solidFill>
                  <a:srgbClr val="333333"/>
                </a:solidFill>
              </a:defRPr>
            </a:lvl1pPr>
          </a:lstStyle>
          <a:p>
            <a:fld id="{22039412-A1D7-4F56-B074-5441266AA9AA}" type="datetime1">
              <a:rPr lang="da-DK" smtClean="0"/>
              <a:t>12.07.2020</a:t>
            </a:fld>
            <a:endParaRPr lang="da-DK" dirty="0"/>
          </a:p>
        </p:txBody>
      </p:sp>
      <p:pic>
        <p:nvPicPr>
          <p:cNvPr id="12" name="Picture 11"/>
          <p:cNvPicPr>
            <a:picLocks noChangeAspect="1"/>
          </p:cNvPicPr>
          <p:nvPr userDrawn="1"/>
        </p:nvPicPr>
        <p:blipFill rotWithShape="1">
          <a:blip r:embed="rId24"/>
          <a:srcRect l="12043" t="11448" r="17199" b="13844"/>
          <a:stretch/>
        </p:blipFill>
        <p:spPr>
          <a:xfrm>
            <a:off x="335534" y="63578"/>
            <a:ext cx="166516" cy="211296"/>
          </a:xfrm>
          <a:prstGeom prst="rect">
            <a:avLst/>
          </a:prstGeom>
        </p:spPr>
      </p:pic>
      <p:pic>
        <p:nvPicPr>
          <p:cNvPr id="13" name="Picture 27"/>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561694" y="96467"/>
            <a:ext cx="2332648" cy="159521"/>
          </a:xfrm>
          <a:prstGeom prst="rect">
            <a:avLst/>
          </a:prstGeom>
        </p:spPr>
      </p:pic>
    </p:spTree>
    <p:extLst>
      <p:ext uri="{BB962C8B-B14F-4D97-AF65-F5344CB8AC3E}">
        <p14:creationId xmlns:p14="http://schemas.microsoft.com/office/powerpoint/2010/main" val="1203620196"/>
      </p:ext>
    </p:extLst>
  </p:cSld>
  <p:clrMap bg1="lt1" tx1="dk1" bg2="lt2" tx2="dk2" accent1="accent1" accent2="accent2" accent3="accent3" accent4="accent4" accent5="accent5" accent6="accent6" hlink="hlink" folHlink="folHlink"/>
  <p:sldLayoutIdLst>
    <p:sldLayoutId id="2147483670" r:id="rId1"/>
    <p:sldLayoutId id="2147483674" r:id="rId2"/>
    <p:sldLayoutId id="2147483673" r:id="rId3"/>
    <p:sldLayoutId id="2147483671" r:id="rId4"/>
    <p:sldLayoutId id="2147483659" r:id="rId5"/>
    <p:sldLayoutId id="2147483672" r:id="rId6"/>
    <p:sldLayoutId id="2147483660" r:id="rId7"/>
    <p:sldLayoutId id="2147483662" r:id="rId8"/>
    <p:sldLayoutId id="2147483684" r:id="rId9"/>
    <p:sldLayoutId id="2147483685" r:id="rId10"/>
    <p:sldLayoutId id="2147483677" r:id="rId11"/>
    <p:sldLayoutId id="2147483675" r:id="rId12"/>
    <p:sldLayoutId id="2147483676" r:id="rId13"/>
    <p:sldLayoutId id="2147483678" r:id="rId14"/>
    <p:sldLayoutId id="2147483681" r:id="rId15"/>
    <p:sldLayoutId id="2147483682" r:id="rId16"/>
    <p:sldLayoutId id="2147483683" r:id="rId17"/>
    <p:sldLayoutId id="2147483687" r:id="rId18"/>
    <p:sldLayoutId id="2147483664" r:id="rId19"/>
    <p:sldLayoutId id="2147483665" r:id="rId20"/>
    <p:sldLayoutId id="2147483689" r:id="rId21"/>
    <p:sldLayoutId id="2147483688" r:id="rId22"/>
  </p:sldLayoutIdLst>
  <p:hf hdr="0" ftr="0"/>
  <p:txStyles>
    <p:titleStyle>
      <a:lvl1pPr algn="l" defTabSz="914400" rtl="0" eaLnBrk="1" latinLnBrk="0" hangingPunct="1">
        <a:lnSpc>
          <a:spcPct val="100000"/>
        </a:lnSpc>
        <a:spcBef>
          <a:spcPct val="0"/>
        </a:spcBef>
        <a:buNone/>
        <a:defRPr sz="3000" kern="1200" spc="60" baseline="0">
          <a:solidFill>
            <a:schemeClr val="accent1"/>
          </a:solidFill>
          <a:latin typeface="+mj-lt"/>
          <a:ea typeface="+mj-ea"/>
          <a:cs typeface="+mj-cs"/>
        </a:defRPr>
      </a:lvl1pPr>
    </p:titleStyle>
    <p:bodyStyle>
      <a:lvl1pPr marL="361950" indent="-361950" algn="l" defTabSz="914400" rtl="0" eaLnBrk="1" latinLnBrk="0" hangingPunct="1">
        <a:lnSpc>
          <a:spcPct val="100000"/>
        </a:lnSpc>
        <a:spcBef>
          <a:spcPts val="1000"/>
        </a:spcBef>
        <a:buFont typeface="Arial" panose="020B0604020202020204" pitchFamily="34" charset="0"/>
        <a:buChar char="•"/>
        <a:defRPr lang="da-DK" sz="2400" kern="1200" spc="60" baseline="0" dirty="0" smtClean="0">
          <a:solidFill>
            <a:schemeClr val="tx1"/>
          </a:solidFill>
          <a:latin typeface="+mn-lt"/>
          <a:ea typeface="+mn-ea"/>
          <a:cs typeface="+mn-cs"/>
        </a:defRPr>
      </a:lvl1pPr>
      <a:lvl2pPr marL="719138" marR="0" indent="-358775"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lang="da-DK" sz="2000" kern="1200" spc="60" baseline="0" dirty="0" smtClean="0">
          <a:solidFill>
            <a:schemeClr val="tx1"/>
          </a:solidFill>
          <a:latin typeface="+mn-lt"/>
          <a:ea typeface="+mn-ea"/>
          <a:cs typeface="+mn-cs"/>
        </a:defRPr>
      </a:lvl2pPr>
      <a:lvl3pPr marL="1073150" indent="-354013" algn="l" defTabSz="914400" rtl="0" eaLnBrk="1" latinLnBrk="0" hangingPunct="1">
        <a:lnSpc>
          <a:spcPct val="90000"/>
        </a:lnSpc>
        <a:spcBef>
          <a:spcPts val="500"/>
        </a:spcBef>
        <a:buFont typeface="Arial" panose="020B0604020202020204" pitchFamily="34" charset="0"/>
        <a:buChar char="•"/>
        <a:defRPr lang="da-DK" sz="1800" kern="1200" baseline="0" dirty="0" smtClean="0">
          <a:solidFill>
            <a:schemeClr val="tx1"/>
          </a:solidFill>
          <a:latin typeface="+mn-lt"/>
          <a:ea typeface="+mn-ea"/>
          <a:cs typeface="+mn-cs"/>
        </a:defRPr>
      </a:lvl3pPr>
      <a:lvl4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4pPr>
      <a:lvl5pPr marL="719138" indent="354013" algn="l" defTabSz="914400" rtl="0" eaLnBrk="1" latinLnBrk="0" hangingPunct="1">
        <a:lnSpc>
          <a:spcPct val="100000"/>
        </a:lnSpc>
        <a:spcBef>
          <a:spcPts val="500"/>
        </a:spcBef>
        <a:buFont typeface="Arial" panose="020B0604020202020204" pitchFamily="34" charset="0"/>
        <a:buChar char="•"/>
        <a:defRPr lang="da-DK" sz="1800" kern="1200" spc="60" baseline="0" dirty="0" smtClean="0">
          <a:solidFill>
            <a:schemeClr val="tx1"/>
          </a:solidFill>
          <a:latin typeface="+mn-lt"/>
          <a:ea typeface="+mn-ea"/>
          <a:cs typeface="+mn-cs"/>
        </a:defRPr>
      </a:lvl5pPr>
      <a:lvl6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6pPr>
      <a:lvl7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7pPr>
      <a:lvl8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8pPr>
      <a:lvl9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70" userDrawn="1">
          <p15:clr>
            <a:srgbClr val="F26B43"/>
          </p15:clr>
        </p15:guide>
        <p15:guide id="2" pos="7307" userDrawn="1">
          <p15:clr>
            <a:srgbClr val="F26B43"/>
          </p15:clr>
        </p15:guide>
        <p15:guide id="3" orient="horz" pos="391" userDrawn="1">
          <p15:clr>
            <a:srgbClr val="F26B43"/>
          </p15:clr>
        </p15:guide>
        <p15:guide id="4" orient="horz" pos="935" userDrawn="1">
          <p15:clr>
            <a:srgbClr val="F26B43"/>
          </p15:clr>
        </p15:guide>
        <p15:guide id="5" pos="371" userDrawn="1">
          <p15:clr>
            <a:srgbClr val="F26B43"/>
          </p15:clr>
        </p15:guide>
        <p15:guide id="6" pos="7308" userDrawn="1">
          <p15:clr>
            <a:srgbClr val="F26B43"/>
          </p15:clr>
        </p15:guide>
        <p15:guide id="7" orient="horz" pos="1026" userDrawn="1">
          <p15:clr>
            <a:srgbClr val="F26B43"/>
          </p15:clr>
        </p15:guide>
        <p15:guide id="8" orient="horz" pos="397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package" Target="../embeddings/Microsoft_Excel_Worksheet.xlsx"/><Relationship Id="rId7" Type="http://schemas.openxmlformats.org/officeDocument/2006/relationships/package" Target="../embeddings/Microsoft_Excel_Worksheet3.xlsx"/><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package" Target="../embeddings/Microsoft_Excel_Worksheet2.xlsx"/><Relationship Id="rId5" Type="http://schemas.openxmlformats.org/officeDocument/2006/relationships/package" Target="../embeddings/Microsoft_Excel_Worksheet1.xlsx"/><Relationship Id="rId4" Type="http://schemas.openxmlformats.org/officeDocument/2006/relationships/image" Target="../media/image24.emf"/></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package" Target="../embeddings/Microsoft_Excel_Worksheet5.xlsx"/><Relationship Id="rId4" Type="http://schemas.openxmlformats.org/officeDocument/2006/relationships/image" Target="../media/image24.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image" Target="../media/image26.jpg"/><Relationship Id="rId7" Type="http://schemas.openxmlformats.org/officeDocument/2006/relationships/image" Target="../media/image30.jp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s>
</file>

<file path=ppt/slides/_rels/slide2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43.jpg"/><Relationship Id="rId13" Type="http://schemas.openxmlformats.org/officeDocument/2006/relationships/image" Target="../media/image29.jpg"/><Relationship Id="rId18" Type="http://schemas.openxmlformats.org/officeDocument/2006/relationships/image" Target="../media/image48.jpg"/><Relationship Id="rId3" Type="http://schemas.openxmlformats.org/officeDocument/2006/relationships/image" Target="../media/image39.jpeg"/><Relationship Id="rId7" Type="http://schemas.openxmlformats.org/officeDocument/2006/relationships/image" Target="../media/image42.jpg"/><Relationship Id="rId12" Type="http://schemas.openxmlformats.org/officeDocument/2006/relationships/image" Target="../media/image31.jpg"/><Relationship Id="rId17" Type="http://schemas.openxmlformats.org/officeDocument/2006/relationships/image" Target="../media/image47.jpg"/><Relationship Id="rId2" Type="http://schemas.openxmlformats.org/officeDocument/2006/relationships/notesSlide" Target="../notesSlides/notesSlide21.xml"/><Relationship Id="rId16" Type="http://schemas.openxmlformats.org/officeDocument/2006/relationships/image" Target="../media/image46.jpg"/><Relationship Id="rId1" Type="http://schemas.openxmlformats.org/officeDocument/2006/relationships/slideLayout" Target="../slideLayouts/slideLayout7.xml"/><Relationship Id="rId6" Type="http://schemas.openxmlformats.org/officeDocument/2006/relationships/image" Target="../media/image41.jpg"/><Relationship Id="rId11" Type="http://schemas.openxmlformats.org/officeDocument/2006/relationships/image" Target="../media/image27.jpg"/><Relationship Id="rId5" Type="http://schemas.openxmlformats.org/officeDocument/2006/relationships/image" Target="../media/image40.tiff"/><Relationship Id="rId15" Type="http://schemas.openxmlformats.org/officeDocument/2006/relationships/image" Target="../media/image45.jpg"/><Relationship Id="rId10" Type="http://schemas.openxmlformats.org/officeDocument/2006/relationships/image" Target="../media/image30.jpg"/><Relationship Id="rId4" Type="http://schemas.openxmlformats.org/officeDocument/2006/relationships/image" Target="../media/image28.jpg"/><Relationship Id="rId9" Type="http://schemas.openxmlformats.org/officeDocument/2006/relationships/image" Target="../media/image26.jpg"/><Relationship Id="rId14" Type="http://schemas.openxmlformats.org/officeDocument/2006/relationships/image" Target="../media/image44.jp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NBISweden/K9-WGS-Pipeline"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45A48687-5C6B-8E4F-AD15-C29E762977DD}"/>
              </a:ext>
            </a:extLst>
          </p:cNvPr>
          <p:cNvPicPr>
            <a:picLocks noGrp="1" noChangeAspect="1"/>
          </p:cNvPicPr>
          <p:nvPr>
            <p:ph type="pic" sz="quarter" idx="14"/>
          </p:nvPr>
        </p:nvPicPr>
        <p:blipFill rotWithShape="1">
          <a:blip r:embed="rId3"/>
          <a:srcRect t="7720" r="13737" b="19337"/>
          <a:stretch/>
        </p:blipFill>
        <p:spPr>
          <a:xfrm>
            <a:off x="-1" y="-168"/>
            <a:ext cx="12192001" cy="6858000"/>
          </a:xfrm>
        </p:spPr>
      </p:pic>
      <p:sp>
        <p:nvSpPr>
          <p:cNvPr id="9" name="Title 8">
            <a:extLst>
              <a:ext uri="{FF2B5EF4-FFF2-40B4-BE49-F238E27FC236}">
                <a16:creationId xmlns:a16="http://schemas.microsoft.com/office/drawing/2014/main" id="{F87DB8E5-1DA9-B94E-8AC5-B4B809F76CE3}"/>
              </a:ext>
            </a:extLst>
          </p:cNvPr>
          <p:cNvSpPr>
            <a:spLocks noGrp="1"/>
          </p:cNvSpPr>
          <p:nvPr>
            <p:ph type="ctrTitle"/>
          </p:nvPr>
        </p:nvSpPr>
        <p:spPr/>
        <p:txBody>
          <a:bodyPr/>
          <a:lstStyle/>
          <a:p>
            <a:endParaRPr lang="da-DK" dirty="0"/>
          </a:p>
        </p:txBody>
      </p:sp>
      <p:sp>
        <p:nvSpPr>
          <p:cNvPr id="5" name="Pladsholder til dato 4"/>
          <p:cNvSpPr>
            <a:spLocks noGrp="1"/>
          </p:cNvSpPr>
          <p:nvPr>
            <p:ph type="dt" sz="half" idx="10"/>
          </p:nvPr>
        </p:nvSpPr>
        <p:spPr/>
        <p:txBody>
          <a:bodyPr/>
          <a:lstStyle/>
          <a:p>
            <a:fld id="{E7A3A5D2-2426-4AED-8EAE-579EFD31C46A}" type="datetime1">
              <a:rPr lang="en-GB" smtClean="0"/>
              <a:t>12/07/2020</a:t>
            </a:fld>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pPr/>
              <a:t>1</a:t>
            </a:fld>
            <a:endParaRPr lang="en-GB" dirty="0"/>
          </a:p>
        </p:txBody>
      </p:sp>
      <p:sp>
        <p:nvSpPr>
          <p:cNvPr id="11" name="Text Placeholder 10">
            <a:extLst>
              <a:ext uri="{FF2B5EF4-FFF2-40B4-BE49-F238E27FC236}">
                <a16:creationId xmlns:a16="http://schemas.microsoft.com/office/drawing/2014/main" id="{45673CFC-BE04-3546-958E-CA0CA1B92AE5}"/>
              </a:ext>
            </a:extLst>
          </p:cNvPr>
          <p:cNvSpPr>
            <a:spLocks noGrp="1"/>
          </p:cNvSpPr>
          <p:nvPr>
            <p:ph type="body" sz="quarter" idx="13"/>
          </p:nvPr>
        </p:nvSpPr>
        <p:spPr/>
        <p:txBody>
          <a:bodyPr/>
          <a:lstStyle/>
          <a:p>
            <a:r>
              <a:rPr lang="da-DK" dirty="0"/>
              <a:t>Sophie Agger 10/2/2020</a:t>
            </a:r>
          </a:p>
        </p:txBody>
      </p:sp>
      <p:sp>
        <p:nvSpPr>
          <p:cNvPr id="14" name="Subtitle 13">
            <a:extLst>
              <a:ext uri="{FF2B5EF4-FFF2-40B4-BE49-F238E27FC236}">
                <a16:creationId xmlns:a16="http://schemas.microsoft.com/office/drawing/2014/main" id="{9241D97D-6DB4-4A4F-B9A1-DBD04B3FAC82}"/>
              </a:ext>
            </a:extLst>
          </p:cNvPr>
          <p:cNvSpPr>
            <a:spLocks noGrp="1"/>
          </p:cNvSpPr>
          <p:nvPr>
            <p:ph type="subTitle" idx="1"/>
          </p:nvPr>
        </p:nvSpPr>
        <p:spPr/>
        <p:txBody>
          <a:bodyPr/>
          <a:lstStyle/>
          <a:p>
            <a:endParaRPr lang="da-DK" dirty="0"/>
          </a:p>
        </p:txBody>
      </p:sp>
      <p:sp>
        <p:nvSpPr>
          <p:cNvPr id="13" name="Text Placeholder 12">
            <a:extLst>
              <a:ext uri="{FF2B5EF4-FFF2-40B4-BE49-F238E27FC236}">
                <a16:creationId xmlns:a16="http://schemas.microsoft.com/office/drawing/2014/main" id="{A2C38B07-5C3D-AB4E-98E5-F945D8DC7EB1}"/>
              </a:ext>
            </a:extLst>
          </p:cNvPr>
          <p:cNvSpPr>
            <a:spLocks noGrp="1"/>
          </p:cNvSpPr>
          <p:nvPr>
            <p:ph type="body" sz="quarter" idx="15"/>
          </p:nvPr>
        </p:nvSpPr>
        <p:spPr/>
        <p:txBody>
          <a:bodyPr/>
          <a:lstStyle/>
          <a:p>
            <a:r>
              <a:rPr lang="da-DK" dirty="0" err="1"/>
              <a:t>Germline</a:t>
            </a:r>
            <a:r>
              <a:rPr lang="da-DK" dirty="0"/>
              <a:t> mutations in </a:t>
            </a:r>
            <a:r>
              <a:rPr lang="da-DK" dirty="0" err="1"/>
              <a:t>Swedish</a:t>
            </a:r>
            <a:r>
              <a:rPr lang="da-DK" dirty="0"/>
              <a:t> </a:t>
            </a:r>
            <a:r>
              <a:rPr lang="da-DK" dirty="0" err="1"/>
              <a:t>Flat-coated</a:t>
            </a:r>
            <a:r>
              <a:rPr lang="da-DK" dirty="0"/>
              <a:t> Retrievers</a:t>
            </a:r>
          </a:p>
        </p:txBody>
      </p:sp>
    </p:spTree>
    <p:extLst>
      <p:ext uri="{BB962C8B-B14F-4D97-AF65-F5344CB8AC3E}">
        <p14:creationId xmlns:p14="http://schemas.microsoft.com/office/powerpoint/2010/main" val="26349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4307-EC43-DB4B-ADED-C66EFB692C1A}"/>
              </a:ext>
            </a:extLst>
          </p:cNvPr>
          <p:cNvSpPr>
            <a:spLocks noGrp="1"/>
          </p:cNvSpPr>
          <p:nvPr>
            <p:ph type="title"/>
          </p:nvPr>
        </p:nvSpPr>
        <p:spPr/>
        <p:txBody>
          <a:bodyPr/>
          <a:lstStyle/>
          <a:p>
            <a:r>
              <a:rPr lang="da-DK" dirty="0"/>
              <a:t>F </a:t>
            </a:r>
            <a:r>
              <a:rPr lang="da-DK" dirty="0" err="1"/>
              <a:t>statistics</a:t>
            </a:r>
            <a:r>
              <a:rPr lang="da-DK" dirty="0"/>
              <a:t> – </a:t>
            </a:r>
            <a:r>
              <a:rPr lang="da-DK" dirty="0" err="1"/>
              <a:t>Results</a:t>
            </a:r>
            <a:r>
              <a:rPr lang="da-DK" dirty="0"/>
              <a:t> – </a:t>
            </a:r>
            <a:r>
              <a:rPr lang="da-DK" dirty="0" err="1"/>
              <a:t>Windowed</a:t>
            </a:r>
            <a:endParaRPr lang="da-DK" dirty="0"/>
          </a:p>
        </p:txBody>
      </p:sp>
      <p:sp>
        <p:nvSpPr>
          <p:cNvPr id="4" name="Date Placeholder 3">
            <a:extLst>
              <a:ext uri="{FF2B5EF4-FFF2-40B4-BE49-F238E27FC236}">
                <a16:creationId xmlns:a16="http://schemas.microsoft.com/office/drawing/2014/main" id="{11B37EEF-760F-D447-BE9D-12B386ED817B}"/>
              </a:ext>
            </a:extLst>
          </p:cNvPr>
          <p:cNvSpPr>
            <a:spLocks noGrp="1"/>
          </p:cNvSpPr>
          <p:nvPr>
            <p:ph type="dt" sz="half" idx="10"/>
          </p:nvPr>
        </p:nvSpPr>
        <p:spPr/>
        <p:txBody>
          <a:bodyPr/>
          <a:lstStyle/>
          <a:p>
            <a:fld id="{48BA57D3-3A06-42DE-8329-4A599228B9A1}" type="datetime1">
              <a:rPr lang="en-GB" smtClean="0"/>
              <a:t>12/07/2020</a:t>
            </a:fld>
            <a:endParaRPr lang="en-GB" dirty="0"/>
          </a:p>
        </p:txBody>
      </p:sp>
      <p:sp>
        <p:nvSpPr>
          <p:cNvPr id="5" name="Slide Number Placeholder 4">
            <a:extLst>
              <a:ext uri="{FF2B5EF4-FFF2-40B4-BE49-F238E27FC236}">
                <a16:creationId xmlns:a16="http://schemas.microsoft.com/office/drawing/2014/main" id="{7488A96A-68E3-F444-B1D1-158030FE5E24}"/>
              </a:ext>
            </a:extLst>
          </p:cNvPr>
          <p:cNvSpPr>
            <a:spLocks noGrp="1"/>
          </p:cNvSpPr>
          <p:nvPr>
            <p:ph type="sldNum" sz="quarter" idx="12"/>
          </p:nvPr>
        </p:nvSpPr>
        <p:spPr/>
        <p:txBody>
          <a:bodyPr/>
          <a:lstStyle/>
          <a:p>
            <a:fld id="{091A926C-488A-4E3E-9C21-57CAA120E114}" type="slidenum">
              <a:rPr lang="en-GB" smtClean="0"/>
              <a:t>10</a:t>
            </a:fld>
            <a:endParaRPr lang="en-GB" dirty="0"/>
          </a:p>
        </p:txBody>
      </p:sp>
      <p:sp>
        <p:nvSpPr>
          <p:cNvPr id="8" name="Content Placeholder 7">
            <a:extLst>
              <a:ext uri="{FF2B5EF4-FFF2-40B4-BE49-F238E27FC236}">
                <a16:creationId xmlns:a16="http://schemas.microsoft.com/office/drawing/2014/main" id="{10105DC5-D8F8-6244-A3CD-19FB9651DC63}"/>
              </a:ext>
            </a:extLst>
          </p:cNvPr>
          <p:cNvSpPr>
            <a:spLocks noGrp="1"/>
          </p:cNvSpPr>
          <p:nvPr>
            <p:ph idx="1"/>
          </p:nvPr>
        </p:nvSpPr>
        <p:spPr/>
        <p:txBody>
          <a:bodyPr/>
          <a:lstStyle/>
          <a:p>
            <a:endParaRPr lang="da-DK"/>
          </a:p>
        </p:txBody>
      </p:sp>
    </p:spTree>
    <p:extLst>
      <p:ext uri="{BB962C8B-B14F-4D97-AF65-F5344CB8AC3E}">
        <p14:creationId xmlns:p14="http://schemas.microsoft.com/office/powerpoint/2010/main" val="3089226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5C43C-173C-A449-AF20-290FC06A2B61}"/>
              </a:ext>
            </a:extLst>
          </p:cNvPr>
          <p:cNvSpPr>
            <a:spLocks noGrp="1"/>
          </p:cNvSpPr>
          <p:nvPr>
            <p:ph type="title"/>
          </p:nvPr>
        </p:nvSpPr>
        <p:spPr/>
        <p:txBody>
          <a:bodyPr/>
          <a:lstStyle/>
          <a:p>
            <a:r>
              <a:rPr lang="da-DK" dirty="0"/>
              <a:t>Methods – Cancer genes (All data from 24/2/20)</a:t>
            </a:r>
          </a:p>
        </p:txBody>
      </p:sp>
      <p:sp>
        <p:nvSpPr>
          <p:cNvPr id="3" name="Content Placeholder 2">
            <a:extLst>
              <a:ext uri="{FF2B5EF4-FFF2-40B4-BE49-F238E27FC236}">
                <a16:creationId xmlns:a16="http://schemas.microsoft.com/office/drawing/2014/main" id="{564DEEE0-2BB6-0C40-A176-63EDEDAA4FF4}"/>
              </a:ext>
            </a:extLst>
          </p:cNvPr>
          <p:cNvSpPr>
            <a:spLocks noGrp="1"/>
          </p:cNvSpPr>
          <p:nvPr>
            <p:ph idx="1"/>
          </p:nvPr>
        </p:nvSpPr>
        <p:spPr/>
        <p:txBody>
          <a:bodyPr/>
          <a:lstStyle/>
          <a:p>
            <a:r>
              <a:rPr lang="da-DK" dirty="0" err="1"/>
              <a:t>Based</a:t>
            </a:r>
            <a:r>
              <a:rPr lang="da-DK" dirty="0"/>
              <a:t> on prior </a:t>
            </a:r>
            <a:r>
              <a:rPr lang="da-DK" dirty="0" err="1"/>
              <a:t>knowledge</a:t>
            </a:r>
            <a:r>
              <a:rPr lang="da-DK" dirty="0"/>
              <a:t> from human/</a:t>
            </a:r>
            <a:r>
              <a:rPr lang="da-DK" dirty="0" err="1"/>
              <a:t>mice</a:t>
            </a:r>
            <a:r>
              <a:rPr lang="da-DK" dirty="0"/>
              <a:t>/</a:t>
            </a:r>
            <a:r>
              <a:rPr lang="da-DK" dirty="0" err="1"/>
              <a:t>dogs</a:t>
            </a:r>
            <a:endParaRPr lang="da-DK" dirty="0"/>
          </a:p>
          <a:p>
            <a:pPr lvl="1"/>
            <a:r>
              <a:rPr lang="en-US" dirty="0"/>
              <a:t>Genes related to cancer extracted from TCGA and the canine homolog found</a:t>
            </a:r>
          </a:p>
          <a:p>
            <a:pPr lvl="1"/>
            <a:r>
              <a:rPr lang="en-US" dirty="0"/>
              <a:t>This subset extracted from the dataset and fisher (case-control) and F</a:t>
            </a:r>
            <a:r>
              <a:rPr lang="en-US" baseline="-25000" dirty="0"/>
              <a:t>ST</a:t>
            </a:r>
            <a:r>
              <a:rPr lang="en-US" dirty="0"/>
              <a:t> performed on each dataset</a:t>
            </a:r>
            <a:endParaRPr lang="da-DK" dirty="0"/>
          </a:p>
          <a:p>
            <a:r>
              <a:rPr lang="da-DK" dirty="0"/>
              <a:t>TCGA</a:t>
            </a:r>
          </a:p>
          <a:p>
            <a:pPr lvl="1"/>
            <a:r>
              <a:rPr lang="da-DK" dirty="0"/>
              <a:t>20 most </a:t>
            </a:r>
            <a:r>
              <a:rPr lang="da-DK" dirty="0" err="1"/>
              <a:t>commonly</a:t>
            </a:r>
            <a:r>
              <a:rPr lang="da-DK" dirty="0"/>
              <a:t> </a:t>
            </a:r>
            <a:r>
              <a:rPr lang="da-DK" dirty="0" err="1"/>
              <a:t>mutated</a:t>
            </a:r>
            <a:r>
              <a:rPr lang="da-DK" dirty="0"/>
              <a:t> genes in CMML in </a:t>
            </a:r>
            <a:r>
              <a:rPr lang="da-DK" dirty="0" err="1"/>
              <a:t>humans</a:t>
            </a:r>
            <a:endParaRPr lang="da-DK" dirty="0"/>
          </a:p>
          <a:p>
            <a:pPr lvl="1"/>
            <a:r>
              <a:rPr lang="da-DK" dirty="0"/>
              <a:t>20 most </a:t>
            </a:r>
            <a:r>
              <a:rPr lang="da-DK" dirty="0" err="1"/>
              <a:t>commonly</a:t>
            </a:r>
            <a:r>
              <a:rPr lang="da-DK" dirty="0"/>
              <a:t> </a:t>
            </a:r>
            <a:r>
              <a:rPr lang="da-DK" dirty="0" err="1"/>
              <a:t>mutated</a:t>
            </a:r>
            <a:r>
              <a:rPr lang="da-DK" dirty="0"/>
              <a:t> genes in cancer</a:t>
            </a:r>
          </a:p>
          <a:p>
            <a:pPr lvl="1"/>
            <a:r>
              <a:rPr lang="da-DK" dirty="0"/>
              <a:t>20 most </a:t>
            </a:r>
            <a:r>
              <a:rPr lang="da-DK" dirty="0" err="1"/>
              <a:t>commonly</a:t>
            </a:r>
            <a:r>
              <a:rPr lang="da-DK" dirty="0"/>
              <a:t> </a:t>
            </a:r>
            <a:r>
              <a:rPr lang="da-DK" dirty="0" err="1"/>
              <a:t>mutated</a:t>
            </a:r>
            <a:r>
              <a:rPr lang="da-DK" dirty="0"/>
              <a:t> genes in </a:t>
            </a:r>
            <a:r>
              <a:rPr lang="da-DK" dirty="0" err="1"/>
              <a:t>germline</a:t>
            </a:r>
            <a:endParaRPr lang="da-DK" dirty="0"/>
          </a:p>
          <a:p>
            <a:r>
              <a:rPr lang="da-DK" dirty="0" err="1"/>
              <a:t>Disease</a:t>
            </a:r>
            <a:endParaRPr lang="da-DK" dirty="0"/>
          </a:p>
          <a:p>
            <a:pPr lvl="1"/>
            <a:r>
              <a:rPr lang="da-DK" dirty="0"/>
              <a:t>Genes </a:t>
            </a:r>
            <a:r>
              <a:rPr lang="da-DK" dirty="0" err="1"/>
              <a:t>mutated</a:t>
            </a:r>
            <a:r>
              <a:rPr lang="da-DK" dirty="0"/>
              <a:t> in </a:t>
            </a:r>
            <a:r>
              <a:rPr lang="da-DK" dirty="0" err="1"/>
              <a:t>histiocytic</a:t>
            </a:r>
            <a:r>
              <a:rPr lang="da-DK" dirty="0"/>
              <a:t> </a:t>
            </a:r>
            <a:r>
              <a:rPr lang="da-DK" dirty="0" err="1"/>
              <a:t>disease</a:t>
            </a:r>
            <a:r>
              <a:rPr lang="da-DK" dirty="0"/>
              <a:t>* </a:t>
            </a:r>
          </a:p>
          <a:p>
            <a:pPr lvl="1"/>
            <a:endParaRPr lang="da-DK" dirty="0"/>
          </a:p>
          <a:p>
            <a:pPr marL="0" indent="0">
              <a:buNone/>
            </a:pPr>
            <a:endParaRPr lang="da-DK" dirty="0"/>
          </a:p>
        </p:txBody>
      </p:sp>
      <p:sp>
        <p:nvSpPr>
          <p:cNvPr id="4" name="Date Placeholder 3">
            <a:extLst>
              <a:ext uri="{FF2B5EF4-FFF2-40B4-BE49-F238E27FC236}">
                <a16:creationId xmlns:a16="http://schemas.microsoft.com/office/drawing/2014/main" id="{34C13A07-F551-F347-B064-8725E6D93E89}"/>
              </a:ext>
            </a:extLst>
          </p:cNvPr>
          <p:cNvSpPr>
            <a:spLocks noGrp="1"/>
          </p:cNvSpPr>
          <p:nvPr>
            <p:ph type="dt" sz="half" idx="10"/>
          </p:nvPr>
        </p:nvSpPr>
        <p:spPr/>
        <p:txBody>
          <a:bodyPr/>
          <a:lstStyle/>
          <a:p>
            <a:fld id="{48BA57D3-3A06-42DE-8329-4A599228B9A1}" type="datetime1">
              <a:rPr lang="en-GB" smtClean="0"/>
              <a:t>12/07/2020</a:t>
            </a:fld>
            <a:endParaRPr lang="en-GB" dirty="0"/>
          </a:p>
        </p:txBody>
      </p:sp>
      <p:sp>
        <p:nvSpPr>
          <p:cNvPr id="5" name="Slide Number Placeholder 4">
            <a:extLst>
              <a:ext uri="{FF2B5EF4-FFF2-40B4-BE49-F238E27FC236}">
                <a16:creationId xmlns:a16="http://schemas.microsoft.com/office/drawing/2014/main" id="{E11F5A42-C808-9740-B62F-E215D601AF87}"/>
              </a:ext>
            </a:extLst>
          </p:cNvPr>
          <p:cNvSpPr>
            <a:spLocks noGrp="1"/>
          </p:cNvSpPr>
          <p:nvPr>
            <p:ph type="sldNum" sz="quarter" idx="12"/>
          </p:nvPr>
        </p:nvSpPr>
        <p:spPr/>
        <p:txBody>
          <a:bodyPr/>
          <a:lstStyle/>
          <a:p>
            <a:fld id="{091A926C-488A-4E3E-9C21-57CAA120E114}" type="slidenum">
              <a:rPr lang="en-GB" smtClean="0"/>
              <a:t>11</a:t>
            </a:fld>
            <a:endParaRPr lang="en-GB" dirty="0"/>
          </a:p>
        </p:txBody>
      </p:sp>
      <p:grpSp>
        <p:nvGrpSpPr>
          <p:cNvPr id="10" name="Group 9">
            <a:extLst>
              <a:ext uri="{FF2B5EF4-FFF2-40B4-BE49-F238E27FC236}">
                <a16:creationId xmlns:a16="http://schemas.microsoft.com/office/drawing/2014/main" id="{C960F5D4-3546-CE4A-B161-B9FEA7C0E51B}"/>
              </a:ext>
            </a:extLst>
          </p:cNvPr>
          <p:cNvGrpSpPr/>
          <p:nvPr/>
        </p:nvGrpSpPr>
        <p:grpSpPr>
          <a:xfrm>
            <a:off x="636552" y="3658337"/>
            <a:ext cx="660998" cy="1079512"/>
            <a:chOff x="737904" y="2205743"/>
            <a:chExt cx="475201" cy="891189"/>
          </a:xfrm>
        </p:grpSpPr>
        <p:graphicFrame>
          <p:nvGraphicFramePr>
            <p:cNvPr id="6" name="Object 5">
              <a:extLst>
                <a:ext uri="{FF2B5EF4-FFF2-40B4-BE49-F238E27FC236}">
                  <a16:creationId xmlns:a16="http://schemas.microsoft.com/office/drawing/2014/main" id="{EA9D8EB8-2A7E-5949-AA54-54BC96412DD5}"/>
                </a:ext>
              </a:extLst>
            </p:cNvPr>
            <p:cNvGraphicFramePr>
              <a:graphicFrameLocks noChangeAspect="1"/>
            </p:cNvGraphicFramePr>
            <p:nvPr>
              <p:extLst>
                <p:ext uri="{D42A27DB-BD31-4B8C-83A1-F6EECF244321}">
                  <p14:modId xmlns:p14="http://schemas.microsoft.com/office/powerpoint/2010/main" val="391244452"/>
                </p:ext>
              </p:extLst>
            </p:nvPr>
          </p:nvGraphicFramePr>
          <p:xfrm>
            <a:off x="737905" y="2205743"/>
            <a:ext cx="475200" cy="300126"/>
          </p:xfrm>
          <a:graphic>
            <a:graphicData uri="http://schemas.openxmlformats.org/presentationml/2006/ole">
              <mc:AlternateContent xmlns:mc="http://schemas.openxmlformats.org/markup-compatibility/2006">
                <mc:Choice xmlns:v="urn:schemas-microsoft-com:vml" Requires="v">
                  <p:oleObj spid="_x0000_s3189" name="Worksheet" showAsIcon="1" r:id="rId3" imgW="965200" imgH="609600" progId="Excel.Sheet.12">
                    <p:embed/>
                  </p:oleObj>
                </mc:Choice>
                <mc:Fallback>
                  <p:oleObj name="Worksheet" showAsIcon="1" r:id="rId3" imgW="965200" imgH="609600" progId="Excel.Sheet.12">
                    <p:embed/>
                    <p:pic>
                      <p:nvPicPr>
                        <p:cNvPr id="6" name="Object 5">
                          <a:extLst>
                            <a:ext uri="{FF2B5EF4-FFF2-40B4-BE49-F238E27FC236}">
                              <a16:creationId xmlns:a16="http://schemas.microsoft.com/office/drawing/2014/main" id="{EA9D8EB8-2A7E-5949-AA54-54BC96412DD5}"/>
                            </a:ext>
                          </a:extLst>
                        </p:cNvPr>
                        <p:cNvPicPr/>
                        <p:nvPr/>
                      </p:nvPicPr>
                      <p:blipFill>
                        <a:blip r:embed="rId4"/>
                        <a:stretch>
                          <a:fillRect/>
                        </a:stretch>
                      </p:blipFill>
                      <p:spPr>
                        <a:xfrm>
                          <a:off x="737905" y="2205743"/>
                          <a:ext cx="475200" cy="300126"/>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A74FB1E3-1A1B-FB4F-8788-83AB58133560}"/>
                </a:ext>
              </a:extLst>
            </p:cNvPr>
            <p:cNvGraphicFramePr>
              <a:graphicFrameLocks noChangeAspect="1"/>
            </p:cNvGraphicFramePr>
            <p:nvPr>
              <p:extLst/>
            </p:nvPr>
          </p:nvGraphicFramePr>
          <p:xfrm>
            <a:off x="737904" y="2501275"/>
            <a:ext cx="475200" cy="300126"/>
          </p:xfrm>
          <a:graphic>
            <a:graphicData uri="http://schemas.openxmlformats.org/presentationml/2006/ole">
              <mc:AlternateContent xmlns:mc="http://schemas.openxmlformats.org/markup-compatibility/2006">
                <mc:Choice xmlns:v="urn:schemas-microsoft-com:vml" Requires="v">
                  <p:oleObj spid="_x0000_s3190" name="Worksheet" showAsIcon="1" r:id="rId5" imgW="965200" imgH="609600" progId="Excel.Sheet.12">
                    <p:embed/>
                  </p:oleObj>
                </mc:Choice>
                <mc:Fallback>
                  <p:oleObj name="Worksheet" showAsIcon="1" r:id="rId5" imgW="965200" imgH="609600" progId="Excel.Sheet.12">
                    <p:embed/>
                    <p:pic>
                      <p:nvPicPr>
                        <p:cNvPr id="7" name="Object 6">
                          <a:extLst>
                            <a:ext uri="{FF2B5EF4-FFF2-40B4-BE49-F238E27FC236}">
                              <a16:creationId xmlns:a16="http://schemas.microsoft.com/office/drawing/2014/main" id="{A74FB1E3-1A1B-FB4F-8788-83AB58133560}"/>
                            </a:ext>
                          </a:extLst>
                        </p:cNvPr>
                        <p:cNvPicPr/>
                        <p:nvPr/>
                      </p:nvPicPr>
                      <p:blipFill>
                        <a:blip r:embed="rId4"/>
                        <a:stretch>
                          <a:fillRect/>
                        </a:stretch>
                      </p:blipFill>
                      <p:spPr>
                        <a:xfrm>
                          <a:off x="737904" y="2501275"/>
                          <a:ext cx="475200" cy="300126"/>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961B30C-BA33-474F-B704-DCC8D8F71093}"/>
                </a:ext>
              </a:extLst>
            </p:cNvPr>
            <p:cNvGraphicFramePr>
              <a:graphicFrameLocks noChangeAspect="1"/>
            </p:cNvGraphicFramePr>
            <p:nvPr>
              <p:extLst/>
            </p:nvPr>
          </p:nvGraphicFramePr>
          <p:xfrm>
            <a:off x="737905" y="2796806"/>
            <a:ext cx="475200" cy="300126"/>
          </p:xfrm>
          <a:graphic>
            <a:graphicData uri="http://schemas.openxmlformats.org/presentationml/2006/ole">
              <mc:AlternateContent xmlns:mc="http://schemas.openxmlformats.org/markup-compatibility/2006">
                <mc:Choice xmlns:v="urn:schemas-microsoft-com:vml" Requires="v">
                  <p:oleObj spid="_x0000_s3191" name="Worksheet" showAsIcon="1" r:id="rId6" imgW="965200" imgH="609600" progId="Excel.Sheet.12">
                    <p:embed/>
                  </p:oleObj>
                </mc:Choice>
                <mc:Fallback>
                  <p:oleObj name="Worksheet" showAsIcon="1" r:id="rId6" imgW="965200" imgH="609600" progId="Excel.Sheet.12">
                    <p:embed/>
                    <p:pic>
                      <p:nvPicPr>
                        <p:cNvPr id="9" name="Object 8">
                          <a:extLst>
                            <a:ext uri="{FF2B5EF4-FFF2-40B4-BE49-F238E27FC236}">
                              <a16:creationId xmlns:a16="http://schemas.microsoft.com/office/drawing/2014/main" id="{D961B30C-BA33-474F-B704-DCC8D8F71093}"/>
                            </a:ext>
                          </a:extLst>
                        </p:cNvPr>
                        <p:cNvPicPr/>
                        <p:nvPr/>
                      </p:nvPicPr>
                      <p:blipFill>
                        <a:blip r:embed="rId4"/>
                        <a:stretch>
                          <a:fillRect/>
                        </a:stretch>
                      </p:blipFill>
                      <p:spPr>
                        <a:xfrm>
                          <a:off x="737905" y="2796806"/>
                          <a:ext cx="475200" cy="300126"/>
                        </a:xfrm>
                        <a:prstGeom prst="rect">
                          <a:avLst/>
                        </a:prstGeom>
                      </p:spPr>
                    </p:pic>
                  </p:oleObj>
                </mc:Fallback>
              </mc:AlternateContent>
            </a:graphicData>
          </a:graphic>
        </p:graphicFrame>
      </p:grpSp>
      <p:graphicFrame>
        <p:nvGraphicFramePr>
          <p:cNvPr id="11" name="Object 10">
            <a:extLst>
              <a:ext uri="{FF2B5EF4-FFF2-40B4-BE49-F238E27FC236}">
                <a16:creationId xmlns:a16="http://schemas.microsoft.com/office/drawing/2014/main" id="{5A2946B2-ED3D-D149-B807-F3CCC0FBEE22}"/>
              </a:ext>
            </a:extLst>
          </p:cNvPr>
          <p:cNvGraphicFramePr>
            <a:graphicFrameLocks noChangeAspect="1"/>
          </p:cNvGraphicFramePr>
          <p:nvPr>
            <p:extLst>
              <p:ext uri="{D42A27DB-BD31-4B8C-83A1-F6EECF244321}">
                <p14:modId xmlns:p14="http://schemas.microsoft.com/office/powerpoint/2010/main" val="2010762422"/>
              </p:ext>
            </p:extLst>
          </p:nvPr>
        </p:nvGraphicFramePr>
        <p:xfrm>
          <a:off x="636552" y="5222598"/>
          <a:ext cx="660998" cy="417472"/>
        </p:xfrm>
        <a:graphic>
          <a:graphicData uri="http://schemas.openxmlformats.org/presentationml/2006/ole">
            <mc:AlternateContent xmlns:mc="http://schemas.openxmlformats.org/markup-compatibility/2006">
              <mc:Choice xmlns:v="urn:schemas-microsoft-com:vml" Requires="v">
                <p:oleObj spid="_x0000_s3192" name="Worksheet" showAsIcon="1" r:id="rId7" imgW="965200" imgH="609600" progId="Excel.Sheet.12">
                  <p:embed/>
                </p:oleObj>
              </mc:Choice>
              <mc:Fallback>
                <p:oleObj name="Worksheet" showAsIcon="1" r:id="rId7" imgW="965200" imgH="609600" progId="Excel.Sheet.12">
                  <p:embed/>
                  <p:pic>
                    <p:nvPicPr>
                      <p:cNvPr id="11" name="Object 10">
                        <a:extLst>
                          <a:ext uri="{FF2B5EF4-FFF2-40B4-BE49-F238E27FC236}">
                            <a16:creationId xmlns:a16="http://schemas.microsoft.com/office/drawing/2014/main" id="{5A2946B2-ED3D-D149-B807-F3CCC0FBEE22}"/>
                          </a:ext>
                        </a:extLst>
                      </p:cNvPr>
                      <p:cNvPicPr/>
                      <p:nvPr/>
                    </p:nvPicPr>
                    <p:blipFill>
                      <a:blip r:embed="rId8"/>
                      <a:stretch>
                        <a:fillRect/>
                      </a:stretch>
                    </p:blipFill>
                    <p:spPr>
                      <a:xfrm>
                        <a:off x="636552" y="5222598"/>
                        <a:ext cx="660998" cy="417472"/>
                      </a:xfrm>
                      <a:prstGeom prst="rect">
                        <a:avLst/>
                      </a:prstGeom>
                    </p:spPr>
                  </p:pic>
                </p:oleObj>
              </mc:Fallback>
            </mc:AlternateContent>
          </a:graphicData>
        </a:graphic>
      </p:graphicFrame>
      <p:graphicFrame>
        <p:nvGraphicFramePr>
          <p:cNvPr id="13" name="Table 12">
            <a:extLst>
              <a:ext uri="{FF2B5EF4-FFF2-40B4-BE49-F238E27FC236}">
                <a16:creationId xmlns:a16="http://schemas.microsoft.com/office/drawing/2014/main" id="{C9E7B47C-C2C4-DD4C-B148-86DDE7EB87FE}"/>
              </a:ext>
            </a:extLst>
          </p:cNvPr>
          <p:cNvGraphicFramePr>
            <a:graphicFrameLocks noGrp="1"/>
          </p:cNvGraphicFramePr>
          <p:nvPr>
            <p:extLst>
              <p:ext uri="{D42A27DB-BD31-4B8C-83A1-F6EECF244321}">
                <p14:modId xmlns:p14="http://schemas.microsoft.com/office/powerpoint/2010/main" val="2654043151"/>
              </p:ext>
            </p:extLst>
          </p:nvPr>
        </p:nvGraphicFramePr>
        <p:xfrm>
          <a:off x="8758989" y="4969828"/>
          <a:ext cx="2842461" cy="1571625"/>
        </p:xfrm>
        <a:graphic>
          <a:graphicData uri="http://schemas.openxmlformats.org/drawingml/2006/table">
            <a:tbl>
              <a:tblPr>
                <a:tableStyleId>{5C22544A-7EE6-4342-B048-85BDC9FD1C3A}</a:tableStyleId>
              </a:tblPr>
              <a:tblGrid>
                <a:gridCol w="2842461">
                  <a:extLst>
                    <a:ext uri="{9D8B030D-6E8A-4147-A177-3AD203B41FA5}">
                      <a16:colId xmlns:a16="http://schemas.microsoft.com/office/drawing/2014/main" val="2400955454"/>
                    </a:ext>
                  </a:extLst>
                </a:gridCol>
              </a:tblGrid>
              <a:tr h="241300">
                <a:tc>
                  <a:txBody>
                    <a:bodyPr/>
                    <a:lstStyle/>
                    <a:p>
                      <a:pPr algn="l" fontAlgn="b"/>
                      <a:r>
                        <a:rPr lang="da-DK" sz="2000" b="1" i="0" u="none" strike="noStrike" dirty="0">
                          <a:solidFill>
                            <a:srgbClr val="000000"/>
                          </a:solidFill>
                          <a:effectLst/>
                          <a:latin typeface="Calibri" panose="020F0502020204030204" pitchFamily="34" charset="0"/>
                        </a:rPr>
                        <a:t>*</a:t>
                      </a:r>
                      <a:r>
                        <a:rPr lang="da-DK" sz="2000" b="1" i="0" u="none" strike="noStrike" dirty="0" err="1">
                          <a:solidFill>
                            <a:srgbClr val="000000"/>
                          </a:solidFill>
                          <a:effectLst/>
                          <a:latin typeface="Calibri" panose="020F0502020204030204" pitchFamily="34" charset="0"/>
                        </a:rPr>
                        <a:t>Articles</a:t>
                      </a:r>
                      <a:r>
                        <a:rPr lang="da-DK" sz="2000" b="1" i="0" u="none" strike="noStrike" dirty="0">
                          <a:solidFill>
                            <a:srgbClr val="000000"/>
                          </a:solidFill>
                          <a:effectLst/>
                          <a:latin typeface="Calibri" panose="020F0502020204030204" pitchFamily="34" charset="0"/>
                        </a:rPr>
                        <a:t> </a:t>
                      </a:r>
                      <a:r>
                        <a:rPr lang="da-DK" sz="2000" b="1" i="0" u="none" strike="noStrike" dirty="0" err="1">
                          <a:solidFill>
                            <a:srgbClr val="000000"/>
                          </a:solidFill>
                          <a:effectLst/>
                          <a:latin typeface="Calibri" panose="020F0502020204030204" pitchFamily="34" charset="0"/>
                        </a:rPr>
                        <a:t>used</a:t>
                      </a:r>
                      <a:r>
                        <a:rPr lang="da-DK" sz="2000" b="1" i="0" u="none" strike="noStrike" dirty="0">
                          <a:solidFill>
                            <a:srgbClr val="000000"/>
                          </a:solidFill>
                          <a:effectLst/>
                          <a:latin typeface="Calibri" panose="020F0502020204030204" pitchFamily="34" charset="0"/>
                        </a:rPr>
                        <a:t> </a:t>
                      </a:r>
                    </a:p>
                  </a:txBody>
                  <a:tcPr marL="9525" marR="9525" marT="9525" marB="0" anchor="b"/>
                </a:tc>
                <a:extLst>
                  <a:ext uri="{0D108BD9-81ED-4DB2-BD59-A6C34878D82A}">
                    <a16:rowId xmlns:a16="http://schemas.microsoft.com/office/drawing/2014/main" val="3915612247"/>
                  </a:ext>
                </a:extLst>
              </a:tr>
              <a:tr h="241300">
                <a:tc>
                  <a:txBody>
                    <a:bodyPr/>
                    <a:lstStyle/>
                    <a:p>
                      <a:pPr algn="l" fontAlgn="b"/>
                      <a:r>
                        <a:rPr lang="da-DK" sz="2000" u="none" strike="noStrike" dirty="0" err="1">
                          <a:effectLst/>
                        </a:rPr>
                        <a:t>Boerkamp</a:t>
                      </a:r>
                      <a:r>
                        <a:rPr lang="da-DK" sz="2000" u="none" strike="noStrike" dirty="0">
                          <a:effectLst/>
                        </a:rPr>
                        <a:t> 2013</a:t>
                      </a:r>
                      <a:endParaRPr lang="da-DK"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33097490"/>
                  </a:ext>
                </a:extLst>
              </a:tr>
              <a:tr h="241300">
                <a:tc>
                  <a:txBody>
                    <a:bodyPr/>
                    <a:lstStyle/>
                    <a:p>
                      <a:pPr algn="l" fontAlgn="b"/>
                      <a:r>
                        <a:rPr lang="da-DK" sz="2000" u="none" strike="noStrike" dirty="0">
                          <a:effectLst/>
                        </a:rPr>
                        <a:t>Liu et al . 2016</a:t>
                      </a:r>
                      <a:endParaRPr lang="da-DK"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83015716"/>
                  </a:ext>
                </a:extLst>
              </a:tr>
              <a:tr h="241300">
                <a:tc>
                  <a:txBody>
                    <a:bodyPr/>
                    <a:lstStyle/>
                    <a:p>
                      <a:pPr algn="l" fontAlgn="b"/>
                      <a:r>
                        <a:rPr lang="da-DK" sz="2000" u="none" strike="noStrike" dirty="0" err="1">
                          <a:effectLst/>
                        </a:rPr>
                        <a:t>Hedan</a:t>
                      </a:r>
                      <a:r>
                        <a:rPr lang="da-DK" sz="2000" u="none" strike="noStrike" dirty="0">
                          <a:effectLst/>
                        </a:rPr>
                        <a:t> et at. 2011</a:t>
                      </a:r>
                      <a:endParaRPr lang="da-DK"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67307024"/>
                  </a:ext>
                </a:extLst>
              </a:tr>
              <a:tr h="241300">
                <a:tc>
                  <a:txBody>
                    <a:bodyPr/>
                    <a:lstStyle/>
                    <a:p>
                      <a:pPr algn="l" fontAlgn="b"/>
                      <a:r>
                        <a:rPr lang="da-DK" sz="2000" u="none" strike="noStrike" dirty="0" err="1">
                          <a:effectLst/>
                        </a:rPr>
                        <a:t>Boerkamp</a:t>
                      </a:r>
                      <a:r>
                        <a:rPr lang="da-DK" sz="2000" u="none" strike="noStrike" dirty="0">
                          <a:effectLst/>
                        </a:rPr>
                        <a:t> 2014</a:t>
                      </a:r>
                      <a:endParaRPr lang="da-DK"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21087505"/>
                  </a:ext>
                </a:extLst>
              </a:tr>
            </a:tbl>
          </a:graphicData>
        </a:graphic>
      </p:graphicFrame>
    </p:spTree>
    <p:extLst>
      <p:ext uri="{BB962C8B-B14F-4D97-AF65-F5344CB8AC3E}">
        <p14:creationId xmlns:p14="http://schemas.microsoft.com/office/powerpoint/2010/main" val="22705237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5C43C-173C-A449-AF20-290FC06A2B61}"/>
              </a:ext>
            </a:extLst>
          </p:cNvPr>
          <p:cNvSpPr>
            <a:spLocks noGrp="1"/>
          </p:cNvSpPr>
          <p:nvPr>
            <p:ph type="title"/>
          </p:nvPr>
        </p:nvSpPr>
        <p:spPr/>
        <p:txBody>
          <a:bodyPr/>
          <a:lstStyle/>
          <a:p>
            <a:r>
              <a:rPr lang="da-DK" dirty="0"/>
              <a:t>Methods – Candidate genes (All data from 24/2/20) – not run</a:t>
            </a:r>
          </a:p>
        </p:txBody>
      </p:sp>
      <p:sp>
        <p:nvSpPr>
          <p:cNvPr id="3" name="Content Placeholder 2">
            <a:extLst>
              <a:ext uri="{FF2B5EF4-FFF2-40B4-BE49-F238E27FC236}">
                <a16:creationId xmlns:a16="http://schemas.microsoft.com/office/drawing/2014/main" id="{564DEEE0-2BB6-0C40-A176-63EDEDAA4FF4}"/>
              </a:ext>
            </a:extLst>
          </p:cNvPr>
          <p:cNvSpPr>
            <a:spLocks noGrp="1"/>
          </p:cNvSpPr>
          <p:nvPr>
            <p:ph idx="1"/>
          </p:nvPr>
        </p:nvSpPr>
        <p:spPr/>
        <p:txBody>
          <a:bodyPr/>
          <a:lstStyle/>
          <a:p>
            <a:r>
              <a:rPr lang="da-DK" dirty="0"/>
              <a:t>Dogs</a:t>
            </a:r>
          </a:p>
          <a:p>
            <a:pPr lvl="1"/>
            <a:r>
              <a:rPr lang="da-DK" dirty="0"/>
              <a:t>Genes </a:t>
            </a:r>
            <a:r>
              <a:rPr lang="da-DK" dirty="0" err="1"/>
              <a:t>associated</a:t>
            </a:r>
            <a:r>
              <a:rPr lang="da-DK" dirty="0"/>
              <a:t> with </a:t>
            </a:r>
            <a:r>
              <a:rPr lang="da-DK" dirty="0" err="1"/>
              <a:t>disease</a:t>
            </a:r>
            <a:r>
              <a:rPr lang="da-DK" dirty="0"/>
              <a:t> in FCR </a:t>
            </a:r>
          </a:p>
          <a:p>
            <a:pPr lvl="2"/>
            <a:r>
              <a:rPr lang="da-DK" dirty="0" err="1"/>
              <a:t>Patella</a:t>
            </a:r>
            <a:r>
              <a:rPr lang="da-DK" dirty="0"/>
              <a:t> lux</a:t>
            </a:r>
          </a:p>
          <a:p>
            <a:pPr lvl="2"/>
            <a:r>
              <a:rPr lang="da-DK" dirty="0" err="1"/>
              <a:t>Renal</a:t>
            </a:r>
            <a:r>
              <a:rPr lang="da-DK" dirty="0"/>
              <a:t> </a:t>
            </a:r>
            <a:r>
              <a:rPr lang="da-DK" dirty="0" err="1"/>
              <a:t>dysplasia</a:t>
            </a:r>
            <a:endParaRPr lang="da-DK" dirty="0"/>
          </a:p>
          <a:p>
            <a:pPr lvl="1"/>
            <a:r>
              <a:rPr lang="da-DK" dirty="0"/>
              <a:t>(Genes </a:t>
            </a:r>
            <a:r>
              <a:rPr lang="da-DK" dirty="0" err="1"/>
              <a:t>associated</a:t>
            </a:r>
            <a:r>
              <a:rPr lang="da-DK" dirty="0"/>
              <a:t> with </a:t>
            </a:r>
            <a:r>
              <a:rPr lang="da-DK" dirty="0" err="1"/>
              <a:t>disease</a:t>
            </a:r>
            <a:r>
              <a:rPr lang="da-DK" dirty="0"/>
              <a:t> in </a:t>
            </a:r>
            <a:r>
              <a:rPr lang="da-DK" dirty="0" err="1"/>
              <a:t>dogs</a:t>
            </a:r>
            <a:r>
              <a:rPr lang="da-DK" dirty="0"/>
              <a:t>)</a:t>
            </a:r>
          </a:p>
          <a:p>
            <a:pPr lvl="1"/>
            <a:r>
              <a:rPr lang="da-DK" dirty="0"/>
              <a:t>(Genes </a:t>
            </a:r>
            <a:r>
              <a:rPr lang="da-DK" dirty="0" err="1"/>
              <a:t>associated</a:t>
            </a:r>
            <a:r>
              <a:rPr lang="da-DK" dirty="0"/>
              <a:t> with </a:t>
            </a:r>
            <a:r>
              <a:rPr lang="da-DK" dirty="0" err="1"/>
              <a:t>phenotypical</a:t>
            </a:r>
            <a:r>
              <a:rPr lang="da-DK" dirty="0"/>
              <a:t> variation in </a:t>
            </a:r>
            <a:r>
              <a:rPr lang="da-DK" dirty="0" err="1"/>
              <a:t>dogs</a:t>
            </a:r>
            <a:r>
              <a:rPr lang="da-DK" dirty="0"/>
              <a:t>)</a:t>
            </a:r>
          </a:p>
        </p:txBody>
      </p:sp>
      <p:sp>
        <p:nvSpPr>
          <p:cNvPr id="4" name="Date Placeholder 3">
            <a:extLst>
              <a:ext uri="{FF2B5EF4-FFF2-40B4-BE49-F238E27FC236}">
                <a16:creationId xmlns:a16="http://schemas.microsoft.com/office/drawing/2014/main" id="{34C13A07-F551-F347-B064-8725E6D93E89}"/>
              </a:ext>
            </a:extLst>
          </p:cNvPr>
          <p:cNvSpPr>
            <a:spLocks noGrp="1"/>
          </p:cNvSpPr>
          <p:nvPr>
            <p:ph type="dt" sz="half" idx="10"/>
          </p:nvPr>
        </p:nvSpPr>
        <p:spPr/>
        <p:txBody>
          <a:bodyPr/>
          <a:lstStyle/>
          <a:p>
            <a:fld id="{48BA57D3-3A06-42DE-8329-4A599228B9A1}" type="datetime1">
              <a:rPr lang="en-GB" smtClean="0"/>
              <a:t>12/07/2020</a:t>
            </a:fld>
            <a:endParaRPr lang="en-GB" dirty="0"/>
          </a:p>
        </p:txBody>
      </p:sp>
      <p:sp>
        <p:nvSpPr>
          <p:cNvPr id="5" name="Slide Number Placeholder 4">
            <a:extLst>
              <a:ext uri="{FF2B5EF4-FFF2-40B4-BE49-F238E27FC236}">
                <a16:creationId xmlns:a16="http://schemas.microsoft.com/office/drawing/2014/main" id="{E11F5A42-C808-9740-B62F-E215D601AF87}"/>
              </a:ext>
            </a:extLst>
          </p:cNvPr>
          <p:cNvSpPr>
            <a:spLocks noGrp="1"/>
          </p:cNvSpPr>
          <p:nvPr>
            <p:ph type="sldNum" sz="quarter" idx="12"/>
          </p:nvPr>
        </p:nvSpPr>
        <p:spPr/>
        <p:txBody>
          <a:bodyPr/>
          <a:lstStyle/>
          <a:p>
            <a:fld id="{091A926C-488A-4E3E-9C21-57CAA120E114}" type="slidenum">
              <a:rPr lang="en-GB" smtClean="0"/>
              <a:t>12</a:t>
            </a:fld>
            <a:endParaRPr lang="en-GB" dirty="0"/>
          </a:p>
        </p:txBody>
      </p:sp>
      <p:graphicFrame>
        <p:nvGraphicFramePr>
          <p:cNvPr id="15" name="Object 14">
            <a:extLst>
              <a:ext uri="{FF2B5EF4-FFF2-40B4-BE49-F238E27FC236}">
                <a16:creationId xmlns:a16="http://schemas.microsoft.com/office/drawing/2014/main" id="{D1BA3125-4B3D-854B-9622-35ACF539BBFD}"/>
              </a:ext>
            </a:extLst>
          </p:cNvPr>
          <p:cNvGraphicFramePr>
            <a:graphicFrameLocks noChangeAspect="1"/>
          </p:cNvGraphicFramePr>
          <p:nvPr>
            <p:extLst>
              <p:ext uri="{D42A27DB-BD31-4B8C-83A1-F6EECF244321}">
                <p14:modId xmlns:p14="http://schemas.microsoft.com/office/powerpoint/2010/main" val="3438953665"/>
              </p:ext>
            </p:extLst>
          </p:nvPr>
        </p:nvGraphicFramePr>
        <p:xfrm>
          <a:off x="978310" y="2288100"/>
          <a:ext cx="656833" cy="414842"/>
        </p:xfrm>
        <a:graphic>
          <a:graphicData uri="http://schemas.openxmlformats.org/presentationml/2006/ole">
            <mc:AlternateContent xmlns:mc="http://schemas.openxmlformats.org/markup-compatibility/2006">
              <mc:Choice xmlns:v="urn:schemas-microsoft-com:vml" Requires="v">
                <p:oleObj spid="_x0000_s1179" name="Worksheet" showAsIcon="1" r:id="rId3" imgW="965200" imgH="609600" progId="Excel.Sheet.12">
                  <p:embed/>
                </p:oleObj>
              </mc:Choice>
              <mc:Fallback>
                <p:oleObj name="Worksheet" showAsIcon="1" r:id="rId3" imgW="965200" imgH="609600" progId="Excel.Sheet.12">
                  <p:embed/>
                  <p:pic>
                    <p:nvPicPr>
                      <p:cNvPr id="0" name=""/>
                      <p:cNvPicPr/>
                      <p:nvPr/>
                    </p:nvPicPr>
                    <p:blipFill>
                      <a:blip r:embed="rId4"/>
                      <a:stretch>
                        <a:fillRect/>
                      </a:stretch>
                    </p:blipFill>
                    <p:spPr>
                      <a:xfrm>
                        <a:off x="978310" y="2288100"/>
                        <a:ext cx="656833" cy="414842"/>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9BE85831-7D50-E648-9668-88BF73088C63}"/>
              </a:ext>
            </a:extLst>
          </p:cNvPr>
          <p:cNvGraphicFramePr>
            <a:graphicFrameLocks noChangeAspect="1"/>
          </p:cNvGraphicFramePr>
          <p:nvPr>
            <p:extLst>
              <p:ext uri="{D42A27DB-BD31-4B8C-83A1-F6EECF244321}">
                <p14:modId xmlns:p14="http://schemas.microsoft.com/office/powerpoint/2010/main" val="1017196144"/>
              </p:ext>
            </p:extLst>
          </p:nvPr>
        </p:nvGraphicFramePr>
        <p:xfrm>
          <a:off x="978310" y="2627865"/>
          <a:ext cx="698483" cy="441147"/>
        </p:xfrm>
        <a:graphic>
          <a:graphicData uri="http://schemas.openxmlformats.org/presentationml/2006/ole">
            <mc:AlternateContent xmlns:mc="http://schemas.openxmlformats.org/markup-compatibility/2006">
              <mc:Choice xmlns:v="urn:schemas-microsoft-com:vml" Requires="v">
                <p:oleObj spid="_x0000_s1180" name="Worksheet" showAsIcon="1" r:id="rId5" imgW="965200" imgH="609600" progId="Excel.Sheet.12">
                  <p:embed/>
                </p:oleObj>
              </mc:Choice>
              <mc:Fallback>
                <p:oleObj name="Worksheet" showAsIcon="1" r:id="rId5" imgW="965200" imgH="609600" progId="Excel.Sheet.12">
                  <p:embed/>
                  <p:pic>
                    <p:nvPicPr>
                      <p:cNvPr id="0" name=""/>
                      <p:cNvPicPr/>
                      <p:nvPr/>
                    </p:nvPicPr>
                    <p:blipFill>
                      <a:blip r:embed="rId4"/>
                      <a:stretch>
                        <a:fillRect/>
                      </a:stretch>
                    </p:blipFill>
                    <p:spPr>
                      <a:xfrm>
                        <a:off x="978310" y="2627865"/>
                        <a:ext cx="698483" cy="441147"/>
                      </a:xfrm>
                      <a:prstGeom prst="rect">
                        <a:avLst/>
                      </a:prstGeom>
                    </p:spPr>
                  </p:pic>
                </p:oleObj>
              </mc:Fallback>
            </mc:AlternateContent>
          </a:graphicData>
        </a:graphic>
      </p:graphicFrame>
    </p:spTree>
    <p:extLst>
      <p:ext uri="{BB962C8B-B14F-4D97-AF65-F5344CB8AC3E}">
        <p14:creationId xmlns:p14="http://schemas.microsoft.com/office/powerpoint/2010/main" val="977873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33C2F-F1C4-6643-892D-4515A6567136}"/>
              </a:ext>
            </a:extLst>
          </p:cNvPr>
          <p:cNvSpPr>
            <a:spLocks noGrp="1"/>
          </p:cNvSpPr>
          <p:nvPr>
            <p:ph type="title"/>
          </p:nvPr>
        </p:nvSpPr>
        <p:spPr/>
        <p:txBody>
          <a:bodyPr/>
          <a:lstStyle/>
          <a:p>
            <a:r>
              <a:rPr lang="da-DK" dirty="0"/>
              <a:t>CMML	</a:t>
            </a:r>
          </a:p>
        </p:txBody>
      </p:sp>
      <p:sp>
        <p:nvSpPr>
          <p:cNvPr id="3" name="Content Placeholder 2">
            <a:extLst>
              <a:ext uri="{FF2B5EF4-FFF2-40B4-BE49-F238E27FC236}">
                <a16:creationId xmlns:a16="http://schemas.microsoft.com/office/drawing/2014/main" id="{28684236-38E6-274E-A71F-132CF706F7B4}"/>
              </a:ext>
            </a:extLst>
          </p:cNvPr>
          <p:cNvSpPr>
            <a:spLocks noGrp="1"/>
          </p:cNvSpPr>
          <p:nvPr>
            <p:ph idx="1"/>
          </p:nvPr>
        </p:nvSpPr>
        <p:spPr/>
        <p:txBody>
          <a:bodyPr/>
          <a:lstStyle/>
          <a:p>
            <a:endParaRPr lang="da-DK"/>
          </a:p>
        </p:txBody>
      </p:sp>
      <p:sp>
        <p:nvSpPr>
          <p:cNvPr id="4" name="Date Placeholder 3">
            <a:extLst>
              <a:ext uri="{FF2B5EF4-FFF2-40B4-BE49-F238E27FC236}">
                <a16:creationId xmlns:a16="http://schemas.microsoft.com/office/drawing/2014/main" id="{BF995DC1-9B56-6A45-A834-03EF755DB024}"/>
              </a:ext>
            </a:extLst>
          </p:cNvPr>
          <p:cNvSpPr>
            <a:spLocks noGrp="1"/>
          </p:cNvSpPr>
          <p:nvPr>
            <p:ph type="dt" sz="half" idx="10"/>
          </p:nvPr>
        </p:nvSpPr>
        <p:spPr/>
        <p:txBody>
          <a:bodyPr/>
          <a:lstStyle/>
          <a:p>
            <a:fld id="{48BA57D3-3A06-42DE-8329-4A599228B9A1}" type="datetime1">
              <a:rPr lang="en-GB" smtClean="0"/>
              <a:t>12/07/2020</a:t>
            </a:fld>
            <a:endParaRPr lang="en-GB" dirty="0"/>
          </a:p>
        </p:txBody>
      </p:sp>
      <p:sp>
        <p:nvSpPr>
          <p:cNvPr id="5" name="Slide Number Placeholder 4">
            <a:extLst>
              <a:ext uri="{FF2B5EF4-FFF2-40B4-BE49-F238E27FC236}">
                <a16:creationId xmlns:a16="http://schemas.microsoft.com/office/drawing/2014/main" id="{B3B346D1-EAC7-5845-965E-D82D451EA44D}"/>
              </a:ext>
            </a:extLst>
          </p:cNvPr>
          <p:cNvSpPr>
            <a:spLocks noGrp="1"/>
          </p:cNvSpPr>
          <p:nvPr>
            <p:ph type="sldNum" sz="quarter" idx="12"/>
          </p:nvPr>
        </p:nvSpPr>
        <p:spPr/>
        <p:txBody>
          <a:bodyPr/>
          <a:lstStyle/>
          <a:p>
            <a:fld id="{091A926C-488A-4E3E-9C21-57CAA120E114}" type="slidenum">
              <a:rPr lang="en-GB" smtClean="0"/>
              <a:t>13</a:t>
            </a:fld>
            <a:endParaRPr lang="en-GB" dirty="0"/>
          </a:p>
        </p:txBody>
      </p:sp>
    </p:spTree>
    <p:extLst>
      <p:ext uri="{BB962C8B-B14F-4D97-AF65-F5344CB8AC3E}">
        <p14:creationId xmlns:p14="http://schemas.microsoft.com/office/powerpoint/2010/main" val="645115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B3DE7-B7C9-5B47-AC5E-B6FE323F7BA7}"/>
              </a:ext>
            </a:extLst>
          </p:cNvPr>
          <p:cNvSpPr>
            <a:spLocks noGrp="1"/>
          </p:cNvSpPr>
          <p:nvPr>
            <p:ph type="title"/>
          </p:nvPr>
        </p:nvSpPr>
        <p:spPr/>
        <p:txBody>
          <a:bodyPr/>
          <a:lstStyle/>
          <a:p>
            <a:r>
              <a:rPr lang="da-DK" dirty="0"/>
              <a:t>Top 20 cancer </a:t>
            </a:r>
            <a:r>
              <a:rPr lang="da-DK" dirty="0" err="1"/>
              <a:t>related</a:t>
            </a:r>
            <a:r>
              <a:rPr lang="da-DK" dirty="0"/>
              <a:t> genes</a:t>
            </a:r>
          </a:p>
        </p:txBody>
      </p:sp>
      <p:sp>
        <p:nvSpPr>
          <p:cNvPr id="3" name="Content Placeholder 2">
            <a:extLst>
              <a:ext uri="{FF2B5EF4-FFF2-40B4-BE49-F238E27FC236}">
                <a16:creationId xmlns:a16="http://schemas.microsoft.com/office/drawing/2014/main" id="{5115A83C-BC2C-9942-8A3F-954FE4780989}"/>
              </a:ext>
            </a:extLst>
          </p:cNvPr>
          <p:cNvSpPr>
            <a:spLocks noGrp="1"/>
          </p:cNvSpPr>
          <p:nvPr>
            <p:ph idx="1"/>
          </p:nvPr>
        </p:nvSpPr>
        <p:spPr/>
        <p:txBody>
          <a:bodyPr/>
          <a:lstStyle/>
          <a:p>
            <a:r>
              <a:rPr lang="da-DK" dirty="0"/>
              <a:t>AKAP9</a:t>
            </a:r>
          </a:p>
          <a:p>
            <a:endParaRPr lang="da-DK" dirty="0"/>
          </a:p>
        </p:txBody>
      </p:sp>
      <p:sp>
        <p:nvSpPr>
          <p:cNvPr id="4" name="Date Placeholder 3">
            <a:extLst>
              <a:ext uri="{FF2B5EF4-FFF2-40B4-BE49-F238E27FC236}">
                <a16:creationId xmlns:a16="http://schemas.microsoft.com/office/drawing/2014/main" id="{CDE33F27-FB05-4445-8748-09040915DD86}"/>
              </a:ext>
            </a:extLst>
          </p:cNvPr>
          <p:cNvSpPr>
            <a:spLocks noGrp="1"/>
          </p:cNvSpPr>
          <p:nvPr>
            <p:ph type="dt" sz="half" idx="10"/>
          </p:nvPr>
        </p:nvSpPr>
        <p:spPr/>
        <p:txBody>
          <a:bodyPr/>
          <a:lstStyle/>
          <a:p>
            <a:fld id="{48BA57D3-3A06-42DE-8329-4A599228B9A1}" type="datetime1">
              <a:rPr lang="en-GB" smtClean="0"/>
              <a:t>12/07/2020</a:t>
            </a:fld>
            <a:endParaRPr lang="en-GB" dirty="0"/>
          </a:p>
        </p:txBody>
      </p:sp>
      <p:sp>
        <p:nvSpPr>
          <p:cNvPr id="5" name="Slide Number Placeholder 4">
            <a:extLst>
              <a:ext uri="{FF2B5EF4-FFF2-40B4-BE49-F238E27FC236}">
                <a16:creationId xmlns:a16="http://schemas.microsoft.com/office/drawing/2014/main" id="{48DE0769-F14D-A241-BC8A-77123DC9CAE5}"/>
              </a:ext>
            </a:extLst>
          </p:cNvPr>
          <p:cNvSpPr>
            <a:spLocks noGrp="1"/>
          </p:cNvSpPr>
          <p:nvPr>
            <p:ph type="sldNum" sz="quarter" idx="12"/>
          </p:nvPr>
        </p:nvSpPr>
        <p:spPr/>
        <p:txBody>
          <a:bodyPr/>
          <a:lstStyle/>
          <a:p>
            <a:fld id="{091A926C-488A-4E3E-9C21-57CAA120E114}" type="slidenum">
              <a:rPr lang="en-GB" smtClean="0"/>
              <a:t>14</a:t>
            </a:fld>
            <a:endParaRPr lang="en-GB" dirty="0"/>
          </a:p>
        </p:txBody>
      </p:sp>
    </p:spTree>
    <p:extLst>
      <p:ext uri="{BB962C8B-B14F-4D97-AF65-F5344CB8AC3E}">
        <p14:creationId xmlns:p14="http://schemas.microsoft.com/office/powerpoint/2010/main" val="3368474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173C5-410D-DB4F-9878-83E5255A89CD}"/>
              </a:ext>
            </a:extLst>
          </p:cNvPr>
          <p:cNvSpPr>
            <a:spLocks noGrp="1"/>
          </p:cNvSpPr>
          <p:nvPr>
            <p:ph type="title"/>
          </p:nvPr>
        </p:nvSpPr>
        <p:spPr/>
        <p:txBody>
          <a:bodyPr/>
          <a:lstStyle/>
          <a:p>
            <a:r>
              <a:rPr lang="da-DK" dirty="0" err="1"/>
              <a:t>Rendys</a:t>
            </a:r>
            <a:endParaRPr lang="da-DK" dirty="0"/>
          </a:p>
        </p:txBody>
      </p:sp>
      <p:sp>
        <p:nvSpPr>
          <p:cNvPr id="3" name="Content Placeholder 2">
            <a:extLst>
              <a:ext uri="{FF2B5EF4-FFF2-40B4-BE49-F238E27FC236}">
                <a16:creationId xmlns:a16="http://schemas.microsoft.com/office/drawing/2014/main" id="{3CC7B000-AE62-D94D-80CD-D32B9D6E8B51}"/>
              </a:ext>
            </a:extLst>
          </p:cNvPr>
          <p:cNvSpPr>
            <a:spLocks noGrp="1"/>
          </p:cNvSpPr>
          <p:nvPr>
            <p:ph idx="1"/>
          </p:nvPr>
        </p:nvSpPr>
        <p:spPr/>
        <p:txBody>
          <a:bodyPr/>
          <a:lstStyle/>
          <a:p>
            <a:r>
              <a:rPr lang="da-DK" dirty="0"/>
              <a:t>CDH7 </a:t>
            </a:r>
          </a:p>
          <a:p>
            <a:pPr lvl="1"/>
            <a:r>
              <a:rPr lang="da-DK" dirty="0"/>
              <a:t>1 </a:t>
            </a:r>
            <a:r>
              <a:rPr lang="da-DK" dirty="0" err="1"/>
              <a:t>snp</a:t>
            </a:r>
            <a:r>
              <a:rPr lang="da-DK" dirty="0"/>
              <a:t>: </a:t>
            </a:r>
            <a:br>
              <a:rPr lang="da-DK" dirty="0"/>
            </a:br>
            <a:r>
              <a:rPr lang="da-DK" dirty="0"/>
              <a:t>FST: 0.903408 </a:t>
            </a:r>
            <a:br>
              <a:rPr lang="da-DK" dirty="0"/>
            </a:br>
            <a:r>
              <a:rPr lang="da-DK" dirty="0"/>
              <a:t>Z_FST: 5.053469</a:t>
            </a:r>
            <a:br>
              <a:rPr lang="da-DK" dirty="0"/>
            </a:br>
            <a:r>
              <a:rPr lang="da-DK" dirty="0"/>
              <a:t>MAF_FCR: 0.7368</a:t>
            </a:r>
            <a:br>
              <a:rPr lang="da-DK" dirty="0"/>
            </a:br>
            <a:r>
              <a:rPr lang="da-DK" dirty="0" err="1"/>
              <a:t>MAF_erik</a:t>
            </a:r>
            <a:r>
              <a:rPr lang="da-DK"/>
              <a:t>: 0.02532</a:t>
            </a:r>
            <a:endParaRPr lang="da-DK" dirty="0"/>
          </a:p>
          <a:p>
            <a:pPr lvl="1"/>
            <a:endParaRPr lang="da-DK" dirty="0"/>
          </a:p>
          <a:p>
            <a:pPr lvl="1"/>
            <a:endParaRPr lang="da-DK" dirty="0"/>
          </a:p>
        </p:txBody>
      </p:sp>
      <p:sp>
        <p:nvSpPr>
          <p:cNvPr id="4" name="Date Placeholder 3">
            <a:extLst>
              <a:ext uri="{FF2B5EF4-FFF2-40B4-BE49-F238E27FC236}">
                <a16:creationId xmlns:a16="http://schemas.microsoft.com/office/drawing/2014/main" id="{6A07F396-2BFF-F748-B80C-DD5FC42F9208}"/>
              </a:ext>
            </a:extLst>
          </p:cNvPr>
          <p:cNvSpPr>
            <a:spLocks noGrp="1"/>
          </p:cNvSpPr>
          <p:nvPr>
            <p:ph type="dt" sz="half" idx="10"/>
          </p:nvPr>
        </p:nvSpPr>
        <p:spPr/>
        <p:txBody>
          <a:bodyPr/>
          <a:lstStyle/>
          <a:p>
            <a:fld id="{48BA57D3-3A06-42DE-8329-4A599228B9A1}" type="datetime1">
              <a:rPr lang="en-GB" smtClean="0"/>
              <a:t>12/07/2020</a:t>
            </a:fld>
            <a:endParaRPr lang="en-GB" dirty="0"/>
          </a:p>
        </p:txBody>
      </p:sp>
      <p:sp>
        <p:nvSpPr>
          <p:cNvPr id="5" name="Slide Number Placeholder 4">
            <a:extLst>
              <a:ext uri="{FF2B5EF4-FFF2-40B4-BE49-F238E27FC236}">
                <a16:creationId xmlns:a16="http://schemas.microsoft.com/office/drawing/2014/main" id="{C54C9778-6E7E-AC46-B801-6C609195A159}"/>
              </a:ext>
            </a:extLst>
          </p:cNvPr>
          <p:cNvSpPr>
            <a:spLocks noGrp="1"/>
          </p:cNvSpPr>
          <p:nvPr>
            <p:ph type="sldNum" sz="quarter" idx="12"/>
          </p:nvPr>
        </p:nvSpPr>
        <p:spPr/>
        <p:txBody>
          <a:bodyPr/>
          <a:lstStyle/>
          <a:p>
            <a:fld id="{091A926C-488A-4E3E-9C21-57CAA120E114}" type="slidenum">
              <a:rPr lang="en-GB" smtClean="0"/>
              <a:t>15</a:t>
            </a:fld>
            <a:endParaRPr lang="en-GB" dirty="0"/>
          </a:p>
        </p:txBody>
      </p:sp>
    </p:spTree>
    <p:extLst>
      <p:ext uri="{BB962C8B-B14F-4D97-AF65-F5344CB8AC3E}">
        <p14:creationId xmlns:p14="http://schemas.microsoft.com/office/powerpoint/2010/main" val="2752246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5C43C-173C-A449-AF20-290FC06A2B61}"/>
              </a:ext>
            </a:extLst>
          </p:cNvPr>
          <p:cNvSpPr>
            <a:spLocks noGrp="1"/>
          </p:cNvSpPr>
          <p:nvPr>
            <p:ph type="title"/>
          </p:nvPr>
        </p:nvSpPr>
        <p:spPr/>
        <p:txBody>
          <a:bodyPr/>
          <a:lstStyle/>
          <a:p>
            <a:r>
              <a:rPr lang="da-DK" dirty="0"/>
              <a:t>Methods – Gene </a:t>
            </a:r>
            <a:r>
              <a:rPr lang="da-DK" dirty="0" err="1"/>
              <a:t>ontology</a:t>
            </a:r>
            <a:endParaRPr lang="da-DK" dirty="0"/>
          </a:p>
        </p:txBody>
      </p:sp>
      <p:sp>
        <p:nvSpPr>
          <p:cNvPr id="3" name="Content Placeholder 2">
            <a:extLst>
              <a:ext uri="{FF2B5EF4-FFF2-40B4-BE49-F238E27FC236}">
                <a16:creationId xmlns:a16="http://schemas.microsoft.com/office/drawing/2014/main" id="{564DEEE0-2BB6-0C40-A176-63EDEDAA4FF4}"/>
              </a:ext>
            </a:extLst>
          </p:cNvPr>
          <p:cNvSpPr>
            <a:spLocks noGrp="1"/>
          </p:cNvSpPr>
          <p:nvPr>
            <p:ph idx="1"/>
          </p:nvPr>
        </p:nvSpPr>
        <p:spPr/>
        <p:txBody>
          <a:bodyPr/>
          <a:lstStyle/>
          <a:p>
            <a:r>
              <a:rPr lang="da-DK" dirty="0"/>
              <a:t>GO </a:t>
            </a:r>
            <a:r>
              <a:rPr lang="da-DK" dirty="0" err="1"/>
              <a:t>analysis</a:t>
            </a:r>
            <a:r>
              <a:rPr lang="da-DK" dirty="0"/>
              <a:t> for Z_FST&gt;=4.5 and P</a:t>
            </a:r>
            <a:r>
              <a:rPr lang="da-DK" baseline="-25000" dirty="0"/>
              <a:t>GO</a:t>
            </a:r>
            <a:r>
              <a:rPr lang="da-DK" dirty="0"/>
              <a:t>&lt;=0.05</a:t>
            </a:r>
          </a:p>
          <a:p>
            <a:pPr lvl="1"/>
            <a:r>
              <a:rPr lang="da-DK" dirty="0"/>
              <a:t>Panther with CLF, HS, MM, and RN </a:t>
            </a:r>
            <a:r>
              <a:rPr lang="da-DK" dirty="0" err="1"/>
              <a:t>genomes</a:t>
            </a:r>
            <a:endParaRPr lang="da-DK" dirty="0"/>
          </a:p>
          <a:p>
            <a:pPr lvl="2"/>
            <a:r>
              <a:rPr lang="da-DK" dirty="0"/>
              <a:t>Most </a:t>
            </a:r>
            <a:r>
              <a:rPr lang="da-DK" dirty="0" err="1"/>
              <a:t>results</a:t>
            </a:r>
            <a:r>
              <a:rPr lang="da-DK" dirty="0"/>
              <a:t> with MM,  none with RN</a:t>
            </a:r>
          </a:p>
          <a:p>
            <a:pPr lvl="2"/>
            <a:r>
              <a:rPr lang="da-DK" dirty="0"/>
              <a:t>Cell </a:t>
            </a:r>
            <a:r>
              <a:rPr lang="da-DK" dirty="0" err="1"/>
              <a:t>membranes</a:t>
            </a:r>
            <a:endParaRPr lang="da-DK" dirty="0"/>
          </a:p>
          <a:p>
            <a:pPr lvl="2"/>
            <a:r>
              <a:rPr lang="da-DK" dirty="0"/>
              <a:t>Neurons</a:t>
            </a:r>
          </a:p>
          <a:p>
            <a:pPr lvl="2"/>
            <a:r>
              <a:rPr lang="da-DK" dirty="0"/>
              <a:t>Post </a:t>
            </a:r>
            <a:r>
              <a:rPr lang="da-DK" dirty="0" err="1"/>
              <a:t>synapse</a:t>
            </a:r>
            <a:endParaRPr lang="da-DK" dirty="0"/>
          </a:p>
          <a:p>
            <a:pPr lvl="2"/>
            <a:r>
              <a:rPr lang="da-DK" dirty="0"/>
              <a:t>(Positive </a:t>
            </a:r>
            <a:r>
              <a:rPr lang="da-DK" dirty="0" err="1"/>
              <a:t>regulation</a:t>
            </a:r>
            <a:r>
              <a:rPr lang="da-DK" dirty="0"/>
              <a:t> of MAPK </a:t>
            </a:r>
            <a:r>
              <a:rPr lang="da-DK" dirty="0" err="1"/>
              <a:t>cascade</a:t>
            </a:r>
            <a:r>
              <a:rPr lang="da-DK" dirty="0"/>
              <a:t>)</a:t>
            </a:r>
          </a:p>
          <a:p>
            <a:pPr lvl="2"/>
            <a:r>
              <a:rPr lang="da-DK" dirty="0"/>
              <a:t>(Cell </a:t>
            </a:r>
            <a:r>
              <a:rPr lang="da-DK" dirty="0" err="1"/>
              <a:t>differentation</a:t>
            </a:r>
            <a:r>
              <a:rPr lang="da-DK" dirty="0"/>
              <a:t>)</a:t>
            </a:r>
          </a:p>
          <a:p>
            <a:pPr lvl="2"/>
            <a:r>
              <a:rPr lang="da-DK" dirty="0" err="1"/>
              <a:t>Phagocytic</a:t>
            </a:r>
            <a:r>
              <a:rPr lang="da-DK" dirty="0"/>
              <a:t> cup (</a:t>
            </a:r>
            <a:r>
              <a:rPr lang="da-DK" dirty="0" err="1"/>
              <a:t>MM:GO:cellular</a:t>
            </a:r>
            <a:r>
              <a:rPr lang="da-DK" dirty="0"/>
              <a:t> </a:t>
            </a:r>
            <a:r>
              <a:rPr lang="da-DK" dirty="0" err="1"/>
              <a:t>compcomp</a:t>
            </a:r>
            <a:r>
              <a:rPr lang="da-DK" dirty="0"/>
              <a:t>)</a:t>
            </a:r>
          </a:p>
          <a:p>
            <a:pPr lvl="1"/>
            <a:r>
              <a:rPr lang="da-DK" dirty="0"/>
              <a:t>DAVID </a:t>
            </a:r>
            <a:r>
              <a:rPr lang="da-DK" dirty="0" err="1"/>
              <a:t>resukts</a:t>
            </a:r>
            <a:r>
              <a:rPr lang="da-DK" dirty="0"/>
              <a:t> not </a:t>
            </a:r>
            <a:r>
              <a:rPr lang="da-DK" dirty="0" err="1"/>
              <a:t>overwhelming</a:t>
            </a:r>
            <a:endParaRPr lang="da-DK" dirty="0"/>
          </a:p>
          <a:p>
            <a:pPr lvl="2"/>
            <a:endParaRPr lang="da-DK" dirty="0"/>
          </a:p>
          <a:p>
            <a:pPr lvl="2"/>
            <a:endParaRPr lang="da-DK" dirty="0"/>
          </a:p>
          <a:p>
            <a:pPr lvl="1"/>
            <a:endParaRPr lang="da-DK" dirty="0"/>
          </a:p>
          <a:p>
            <a:pPr lvl="1"/>
            <a:endParaRPr lang="da-DK" dirty="0"/>
          </a:p>
        </p:txBody>
      </p:sp>
      <p:sp>
        <p:nvSpPr>
          <p:cNvPr id="4" name="Date Placeholder 3">
            <a:extLst>
              <a:ext uri="{FF2B5EF4-FFF2-40B4-BE49-F238E27FC236}">
                <a16:creationId xmlns:a16="http://schemas.microsoft.com/office/drawing/2014/main" id="{34C13A07-F551-F347-B064-8725E6D93E89}"/>
              </a:ext>
            </a:extLst>
          </p:cNvPr>
          <p:cNvSpPr>
            <a:spLocks noGrp="1"/>
          </p:cNvSpPr>
          <p:nvPr>
            <p:ph type="dt" sz="half" idx="10"/>
          </p:nvPr>
        </p:nvSpPr>
        <p:spPr/>
        <p:txBody>
          <a:bodyPr/>
          <a:lstStyle/>
          <a:p>
            <a:fld id="{48BA57D3-3A06-42DE-8329-4A599228B9A1}" type="datetime1">
              <a:rPr lang="en-GB" smtClean="0"/>
              <a:t>12/07/2020</a:t>
            </a:fld>
            <a:endParaRPr lang="en-GB" dirty="0"/>
          </a:p>
        </p:txBody>
      </p:sp>
      <p:sp>
        <p:nvSpPr>
          <p:cNvPr id="5" name="Slide Number Placeholder 4">
            <a:extLst>
              <a:ext uri="{FF2B5EF4-FFF2-40B4-BE49-F238E27FC236}">
                <a16:creationId xmlns:a16="http://schemas.microsoft.com/office/drawing/2014/main" id="{E11F5A42-C808-9740-B62F-E215D601AF87}"/>
              </a:ext>
            </a:extLst>
          </p:cNvPr>
          <p:cNvSpPr>
            <a:spLocks noGrp="1"/>
          </p:cNvSpPr>
          <p:nvPr>
            <p:ph type="sldNum" sz="quarter" idx="12"/>
          </p:nvPr>
        </p:nvSpPr>
        <p:spPr/>
        <p:txBody>
          <a:bodyPr/>
          <a:lstStyle/>
          <a:p>
            <a:fld id="{091A926C-488A-4E3E-9C21-57CAA120E114}" type="slidenum">
              <a:rPr lang="en-GB" smtClean="0"/>
              <a:t>16</a:t>
            </a:fld>
            <a:endParaRPr lang="en-GB" dirty="0"/>
          </a:p>
        </p:txBody>
      </p:sp>
    </p:spTree>
    <p:extLst>
      <p:ext uri="{BB962C8B-B14F-4D97-AF65-F5344CB8AC3E}">
        <p14:creationId xmlns:p14="http://schemas.microsoft.com/office/powerpoint/2010/main" val="1088303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9644-3EC8-154E-B042-98317F101289}"/>
              </a:ext>
            </a:extLst>
          </p:cNvPr>
          <p:cNvSpPr>
            <a:spLocks noGrp="1"/>
          </p:cNvSpPr>
          <p:nvPr>
            <p:ph type="title"/>
          </p:nvPr>
        </p:nvSpPr>
        <p:spPr/>
        <p:txBody>
          <a:bodyPr/>
          <a:lstStyle/>
          <a:p>
            <a:r>
              <a:rPr lang="da-DK" dirty="0" err="1"/>
              <a:t>Results</a:t>
            </a:r>
            <a:r>
              <a:rPr lang="da-DK" dirty="0"/>
              <a:t> – </a:t>
            </a:r>
            <a:r>
              <a:rPr lang="da-DK" dirty="0" err="1"/>
              <a:t>Copy</a:t>
            </a:r>
            <a:r>
              <a:rPr lang="da-DK" dirty="0"/>
              <a:t> </a:t>
            </a:r>
            <a:r>
              <a:rPr lang="da-DK" dirty="0" err="1"/>
              <a:t>number</a:t>
            </a:r>
            <a:r>
              <a:rPr lang="da-DK" dirty="0"/>
              <a:t> variation - CNVKIT</a:t>
            </a:r>
          </a:p>
        </p:txBody>
      </p:sp>
      <p:sp>
        <p:nvSpPr>
          <p:cNvPr id="3" name="Content Placeholder 2">
            <a:extLst>
              <a:ext uri="{FF2B5EF4-FFF2-40B4-BE49-F238E27FC236}">
                <a16:creationId xmlns:a16="http://schemas.microsoft.com/office/drawing/2014/main" id="{5D8CB43B-AC44-224F-A4A0-7017FFEBC540}"/>
              </a:ext>
            </a:extLst>
          </p:cNvPr>
          <p:cNvSpPr>
            <a:spLocks noGrp="1"/>
          </p:cNvSpPr>
          <p:nvPr>
            <p:ph idx="1"/>
          </p:nvPr>
        </p:nvSpPr>
        <p:spPr/>
        <p:txBody>
          <a:bodyPr/>
          <a:lstStyle/>
          <a:p>
            <a:r>
              <a:rPr lang="da-DK" dirty="0"/>
              <a:t>12/19 has </a:t>
            </a:r>
            <a:r>
              <a:rPr lang="da-DK" dirty="0" err="1"/>
              <a:t>cnv</a:t>
            </a:r>
            <a:r>
              <a:rPr lang="da-DK" dirty="0"/>
              <a:t> in chr8:73175940-74330416 (vs. 3 </a:t>
            </a:r>
            <a:r>
              <a:rPr lang="da-DK" dirty="0" err="1"/>
              <a:t>dogs</a:t>
            </a:r>
            <a:r>
              <a:rPr lang="da-DK" dirty="0"/>
              <a:t>)</a:t>
            </a:r>
          </a:p>
          <a:p>
            <a:r>
              <a:rPr lang="da-DK" dirty="0"/>
              <a:t> 9/19 has </a:t>
            </a:r>
            <a:r>
              <a:rPr lang="da-DK" dirty="0" err="1"/>
              <a:t>cnv</a:t>
            </a:r>
            <a:r>
              <a:rPr lang="da-DK" dirty="0"/>
              <a:t> in chr16:59258567-59632846 (vs. 3 </a:t>
            </a:r>
            <a:r>
              <a:rPr lang="da-DK" dirty="0" err="1"/>
              <a:t>dogs</a:t>
            </a:r>
            <a:r>
              <a:rPr lang="da-DK" dirty="0"/>
              <a:t>) (</a:t>
            </a:r>
            <a:r>
              <a:rPr lang="da-DK" dirty="0" err="1"/>
              <a:t>maybe</a:t>
            </a:r>
            <a:r>
              <a:rPr lang="da-DK" dirty="0"/>
              <a:t> 10)</a:t>
            </a:r>
          </a:p>
          <a:p>
            <a:r>
              <a:rPr lang="da-DK" dirty="0"/>
              <a:t>4/19 has </a:t>
            </a:r>
            <a:r>
              <a:rPr lang="da-DK" dirty="0" err="1"/>
              <a:t>cnv</a:t>
            </a:r>
            <a:r>
              <a:rPr lang="da-DK" dirty="0"/>
              <a:t> in chr3:91883865-91889043 (vs. 3 </a:t>
            </a:r>
            <a:r>
              <a:rPr lang="da-DK" dirty="0" err="1"/>
              <a:t>dogs</a:t>
            </a:r>
            <a:r>
              <a:rPr lang="da-DK" dirty="0"/>
              <a:t>)</a:t>
            </a:r>
          </a:p>
          <a:p>
            <a:endParaRPr lang="da-DK" dirty="0"/>
          </a:p>
          <a:p>
            <a:endParaRPr lang="da-DK" dirty="0"/>
          </a:p>
          <a:p>
            <a:endParaRPr lang="da-DK" dirty="0"/>
          </a:p>
          <a:p>
            <a:endParaRPr lang="da-DK" dirty="0"/>
          </a:p>
        </p:txBody>
      </p:sp>
      <p:sp>
        <p:nvSpPr>
          <p:cNvPr id="4" name="Date Placeholder 3">
            <a:extLst>
              <a:ext uri="{FF2B5EF4-FFF2-40B4-BE49-F238E27FC236}">
                <a16:creationId xmlns:a16="http://schemas.microsoft.com/office/drawing/2014/main" id="{109CF36F-F44E-594C-8F64-0E570BF934B2}"/>
              </a:ext>
            </a:extLst>
          </p:cNvPr>
          <p:cNvSpPr>
            <a:spLocks noGrp="1"/>
          </p:cNvSpPr>
          <p:nvPr>
            <p:ph type="dt" sz="half" idx="10"/>
          </p:nvPr>
        </p:nvSpPr>
        <p:spPr/>
        <p:txBody>
          <a:bodyPr/>
          <a:lstStyle/>
          <a:p>
            <a:fld id="{48BA57D3-3A06-42DE-8329-4A599228B9A1}" type="datetime1">
              <a:rPr lang="en-GB" smtClean="0"/>
              <a:t>12/07/2020</a:t>
            </a:fld>
            <a:endParaRPr lang="en-GB" dirty="0"/>
          </a:p>
        </p:txBody>
      </p:sp>
      <p:sp>
        <p:nvSpPr>
          <p:cNvPr id="5" name="Slide Number Placeholder 4">
            <a:extLst>
              <a:ext uri="{FF2B5EF4-FFF2-40B4-BE49-F238E27FC236}">
                <a16:creationId xmlns:a16="http://schemas.microsoft.com/office/drawing/2014/main" id="{B9A6523D-7746-6545-8642-A2DF547DD143}"/>
              </a:ext>
            </a:extLst>
          </p:cNvPr>
          <p:cNvSpPr>
            <a:spLocks noGrp="1"/>
          </p:cNvSpPr>
          <p:nvPr>
            <p:ph type="sldNum" sz="quarter" idx="12"/>
          </p:nvPr>
        </p:nvSpPr>
        <p:spPr/>
        <p:txBody>
          <a:bodyPr/>
          <a:lstStyle/>
          <a:p>
            <a:fld id="{091A926C-488A-4E3E-9C21-57CAA120E114}" type="slidenum">
              <a:rPr lang="en-GB" smtClean="0"/>
              <a:t>17</a:t>
            </a:fld>
            <a:endParaRPr lang="en-GB" dirty="0"/>
          </a:p>
        </p:txBody>
      </p:sp>
    </p:spTree>
    <p:extLst>
      <p:ext uri="{BB962C8B-B14F-4D97-AF65-F5344CB8AC3E}">
        <p14:creationId xmlns:p14="http://schemas.microsoft.com/office/powerpoint/2010/main" val="1525240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9644-3EC8-154E-B042-98317F101289}"/>
              </a:ext>
            </a:extLst>
          </p:cNvPr>
          <p:cNvSpPr>
            <a:spLocks noGrp="1"/>
          </p:cNvSpPr>
          <p:nvPr>
            <p:ph type="title"/>
          </p:nvPr>
        </p:nvSpPr>
        <p:spPr/>
        <p:txBody>
          <a:bodyPr/>
          <a:lstStyle/>
          <a:p>
            <a:r>
              <a:rPr lang="da-DK" dirty="0" err="1"/>
              <a:t>Further</a:t>
            </a:r>
            <a:endParaRPr lang="da-DK" dirty="0"/>
          </a:p>
        </p:txBody>
      </p:sp>
      <p:sp>
        <p:nvSpPr>
          <p:cNvPr id="3" name="Content Placeholder 2">
            <a:extLst>
              <a:ext uri="{FF2B5EF4-FFF2-40B4-BE49-F238E27FC236}">
                <a16:creationId xmlns:a16="http://schemas.microsoft.com/office/drawing/2014/main" id="{5D8CB43B-AC44-224F-A4A0-7017FFEBC540}"/>
              </a:ext>
            </a:extLst>
          </p:cNvPr>
          <p:cNvSpPr>
            <a:spLocks noGrp="1"/>
          </p:cNvSpPr>
          <p:nvPr>
            <p:ph idx="1"/>
          </p:nvPr>
        </p:nvSpPr>
        <p:spPr/>
        <p:txBody>
          <a:bodyPr/>
          <a:lstStyle/>
          <a:p>
            <a:r>
              <a:rPr lang="da-DK" dirty="0" err="1"/>
              <a:t>Functional</a:t>
            </a:r>
            <a:r>
              <a:rPr lang="da-DK" dirty="0"/>
              <a:t> </a:t>
            </a:r>
            <a:r>
              <a:rPr lang="da-DK" dirty="0" err="1"/>
              <a:t>assay</a:t>
            </a:r>
            <a:r>
              <a:rPr lang="da-DK" dirty="0"/>
              <a:t> of NBL1, AKAP9 </a:t>
            </a:r>
          </a:p>
        </p:txBody>
      </p:sp>
      <p:sp>
        <p:nvSpPr>
          <p:cNvPr id="4" name="Date Placeholder 3">
            <a:extLst>
              <a:ext uri="{FF2B5EF4-FFF2-40B4-BE49-F238E27FC236}">
                <a16:creationId xmlns:a16="http://schemas.microsoft.com/office/drawing/2014/main" id="{109CF36F-F44E-594C-8F64-0E570BF934B2}"/>
              </a:ext>
            </a:extLst>
          </p:cNvPr>
          <p:cNvSpPr>
            <a:spLocks noGrp="1"/>
          </p:cNvSpPr>
          <p:nvPr>
            <p:ph type="dt" sz="half" idx="10"/>
          </p:nvPr>
        </p:nvSpPr>
        <p:spPr/>
        <p:txBody>
          <a:bodyPr/>
          <a:lstStyle/>
          <a:p>
            <a:fld id="{48BA57D3-3A06-42DE-8329-4A599228B9A1}" type="datetime1">
              <a:rPr lang="en-GB" smtClean="0"/>
              <a:t>12/07/2020</a:t>
            </a:fld>
            <a:endParaRPr lang="en-GB" dirty="0"/>
          </a:p>
        </p:txBody>
      </p:sp>
      <p:sp>
        <p:nvSpPr>
          <p:cNvPr id="5" name="Slide Number Placeholder 4">
            <a:extLst>
              <a:ext uri="{FF2B5EF4-FFF2-40B4-BE49-F238E27FC236}">
                <a16:creationId xmlns:a16="http://schemas.microsoft.com/office/drawing/2014/main" id="{B9A6523D-7746-6545-8642-A2DF547DD143}"/>
              </a:ext>
            </a:extLst>
          </p:cNvPr>
          <p:cNvSpPr>
            <a:spLocks noGrp="1"/>
          </p:cNvSpPr>
          <p:nvPr>
            <p:ph type="sldNum" sz="quarter" idx="12"/>
          </p:nvPr>
        </p:nvSpPr>
        <p:spPr/>
        <p:txBody>
          <a:bodyPr/>
          <a:lstStyle/>
          <a:p>
            <a:fld id="{091A926C-488A-4E3E-9C21-57CAA120E114}" type="slidenum">
              <a:rPr lang="en-GB" smtClean="0"/>
              <a:t>18</a:t>
            </a:fld>
            <a:endParaRPr lang="en-GB" dirty="0"/>
          </a:p>
        </p:txBody>
      </p:sp>
    </p:spTree>
    <p:extLst>
      <p:ext uri="{BB962C8B-B14F-4D97-AF65-F5344CB8AC3E}">
        <p14:creationId xmlns:p14="http://schemas.microsoft.com/office/powerpoint/2010/main" val="16817266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BCD3C-0A78-0549-A077-71D8CE0D2CBE}"/>
              </a:ext>
            </a:extLst>
          </p:cNvPr>
          <p:cNvSpPr>
            <a:spLocks noGrp="1"/>
          </p:cNvSpPr>
          <p:nvPr>
            <p:ph type="title"/>
          </p:nvPr>
        </p:nvSpPr>
        <p:spPr/>
        <p:txBody>
          <a:bodyPr/>
          <a:lstStyle/>
          <a:p>
            <a:r>
              <a:rPr lang="da-DK" dirty="0"/>
              <a:t>References</a:t>
            </a:r>
          </a:p>
        </p:txBody>
      </p:sp>
      <p:sp>
        <p:nvSpPr>
          <p:cNvPr id="3" name="Content Placeholder 2">
            <a:extLst>
              <a:ext uri="{FF2B5EF4-FFF2-40B4-BE49-F238E27FC236}">
                <a16:creationId xmlns:a16="http://schemas.microsoft.com/office/drawing/2014/main" id="{BC9770A8-4DE9-EC49-9AF0-4BAF79B1CAA8}"/>
              </a:ext>
            </a:extLst>
          </p:cNvPr>
          <p:cNvSpPr>
            <a:spLocks noGrp="1"/>
          </p:cNvSpPr>
          <p:nvPr>
            <p:ph idx="1"/>
          </p:nvPr>
        </p:nvSpPr>
        <p:spPr/>
        <p:txBody>
          <a:bodyPr/>
          <a:lstStyle/>
          <a:p>
            <a:pPr marL="457200" indent="-457200">
              <a:buFont typeface="+mj-lt"/>
              <a:buAutoNum type="arabicPeriod"/>
            </a:pPr>
            <a:r>
              <a:rPr lang="da-DK" b="1" dirty="0" err="1"/>
              <a:t>Frequent</a:t>
            </a:r>
            <a:r>
              <a:rPr lang="da-DK" b="1" dirty="0"/>
              <a:t> </a:t>
            </a:r>
            <a:r>
              <a:rPr lang="da-DK" b="1" dirty="0" err="1"/>
              <a:t>detection</a:t>
            </a:r>
            <a:r>
              <a:rPr lang="da-DK" b="1" dirty="0"/>
              <a:t> of </a:t>
            </a:r>
            <a:r>
              <a:rPr lang="da-DK" b="1" i="1" dirty="0"/>
              <a:t>BRAF</a:t>
            </a:r>
            <a:r>
              <a:rPr lang="da-DK" b="1" baseline="30000" dirty="0"/>
              <a:t>V600E</a:t>
            </a:r>
            <a:r>
              <a:rPr lang="da-DK" b="1" dirty="0"/>
              <a:t> mutations in </a:t>
            </a:r>
            <a:r>
              <a:rPr lang="da-DK" b="1" dirty="0" err="1"/>
              <a:t>histiocytic</a:t>
            </a:r>
            <a:r>
              <a:rPr lang="da-DK" b="1" dirty="0"/>
              <a:t> and </a:t>
            </a:r>
            <a:r>
              <a:rPr lang="da-DK" b="1" dirty="0" err="1"/>
              <a:t>dendritic</a:t>
            </a:r>
            <a:r>
              <a:rPr lang="da-DK" b="1" dirty="0"/>
              <a:t> </a:t>
            </a:r>
            <a:r>
              <a:rPr lang="da-DK" b="1" dirty="0" err="1"/>
              <a:t>cell</a:t>
            </a:r>
            <a:r>
              <a:rPr lang="da-DK" b="1" dirty="0"/>
              <a:t> </a:t>
            </a:r>
            <a:r>
              <a:rPr lang="da-DK" b="1" dirty="0" err="1"/>
              <a:t>neoplasms</a:t>
            </a:r>
            <a:r>
              <a:rPr lang="da-DK" b="1" dirty="0"/>
              <a:t>, </a:t>
            </a:r>
            <a:r>
              <a:rPr lang="da-DK" b="1" dirty="0" err="1"/>
              <a:t>Heounjeong</a:t>
            </a:r>
            <a:r>
              <a:rPr lang="da-DK" b="1" dirty="0"/>
              <a:t> Go et al. 2014</a:t>
            </a:r>
          </a:p>
          <a:p>
            <a:pPr marL="457200" indent="-457200">
              <a:buFont typeface="+mj-lt"/>
              <a:buAutoNum type="arabicPeriod"/>
            </a:pPr>
            <a:r>
              <a:rPr lang="da-DK" b="1" dirty="0" err="1"/>
              <a:t>Somatic</a:t>
            </a:r>
            <a:r>
              <a:rPr lang="da-DK" b="1" dirty="0"/>
              <a:t> mutations in </a:t>
            </a:r>
            <a:r>
              <a:rPr lang="da-DK" b="1" dirty="0" err="1"/>
              <a:t>histiocytic</a:t>
            </a:r>
            <a:r>
              <a:rPr lang="da-DK" b="1" dirty="0"/>
              <a:t> </a:t>
            </a:r>
            <a:r>
              <a:rPr lang="da-DK" b="1" dirty="0" err="1"/>
              <a:t>sarcoma</a:t>
            </a:r>
            <a:r>
              <a:rPr lang="da-DK" b="1" dirty="0"/>
              <a:t> </a:t>
            </a:r>
            <a:r>
              <a:rPr lang="da-DK" b="1" dirty="0" err="1"/>
              <a:t>identified</a:t>
            </a:r>
            <a:r>
              <a:rPr lang="da-DK" b="1" dirty="0"/>
              <a:t> by </a:t>
            </a:r>
            <a:r>
              <a:rPr lang="da-DK" b="1" dirty="0" err="1"/>
              <a:t>next</a:t>
            </a:r>
            <a:r>
              <a:rPr lang="da-DK" b="1" dirty="0"/>
              <a:t> generation </a:t>
            </a:r>
            <a:r>
              <a:rPr lang="da-DK" b="1" dirty="0" err="1"/>
              <a:t>sequencing</a:t>
            </a:r>
            <a:r>
              <a:rPr lang="da-DK" b="1" dirty="0"/>
              <a:t>, </a:t>
            </a:r>
            <a:r>
              <a:rPr lang="da-DK" b="1" dirty="0" err="1"/>
              <a:t>Qingqing</a:t>
            </a:r>
            <a:r>
              <a:rPr lang="da-DK" b="1" dirty="0"/>
              <a:t> Liu et al. 2016</a:t>
            </a:r>
          </a:p>
          <a:p>
            <a:pPr marL="457200" indent="-457200">
              <a:buFont typeface="+mj-lt"/>
              <a:buAutoNum type="arabicPeriod"/>
            </a:pPr>
            <a:r>
              <a:rPr lang="da-DK" b="1" dirty="0"/>
              <a:t>The PTEN and INK4A/ARF tumor </a:t>
            </a:r>
            <a:r>
              <a:rPr lang="da-DK" b="1" dirty="0" err="1"/>
              <a:t>suppressors</a:t>
            </a:r>
            <a:r>
              <a:rPr lang="da-DK" b="1" dirty="0"/>
              <a:t> </a:t>
            </a:r>
            <a:r>
              <a:rPr lang="da-DK" b="1" dirty="0" err="1"/>
              <a:t>maintain</a:t>
            </a:r>
            <a:r>
              <a:rPr lang="da-DK" b="1" dirty="0"/>
              <a:t> </a:t>
            </a:r>
            <a:r>
              <a:rPr lang="da-DK" b="1" dirty="0" err="1"/>
              <a:t>myelolymphoid</a:t>
            </a:r>
            <a:r>
              <a:rPr lang="da-DK" b="1" dirty="0"/>
              <a:t> </a:t>
            </a:r>
            <a:r>
              <a:rPr lang="da-DK" b="1" dirty="0" err="1"/>
              <a:t>homeostasis</a:t>
            </a:r>
            <a:r>
              <a:rPr lang="da-DK" b="1" dirty="0"/>
              <a:t> and </a:t>
            </a:r>
            <a:r>
              <a:rPr lang="da-DK" b="1" dirty="0" err="1"/>
              <a:t>cooperate</a:t>
            </a:r>
            <a:r>
              <a:rPr lang="da-DK" b="1" dirty="0"/>
              <a:t> to </a:t>
            </a:r>
            <a:r>
              <a:rPr lang="da-DK" b="1" dirty="0" err="1"/>
              <a:t>constrain</a:t>
            </a:r>
            <a:r>
              <a:rPr lang="da-DK" b="1" dirty="0"/>
              <a:t> </a:t>
            </a:r>
            <a:r>
              <a:rPr lang="da-DK" b="1" dirty="0" err="1"/>
              <a:t>histiocytic</a:t>
            </a:r>
            <a:r>
              <a:rPr lang="da-DK" b="1" dirty="0"/>
              <a:t> </a:t>
            </a:r>
            <a:r>
              <a:rPr lang="da-DK" b="1" dirty="0" err="1"/>
              <a:t>sarcoma</a:t>
            </a:r>
            <a:r>
              <a:rPr lang="da-DK" b="1" dirty="0"/>
              <a:t> </a:t>
            </a:r>
            <a:r>
              <a:rPr lang="da-DK" b="1" dirty="0" err="1"/>
              <a:t>development</a:t>
            </a:r>
            <a:r>
              <a:rPr lang="da-DK" b="1" dirty="0"/>
              <a:t> in </a:t>
            </a:r>
            <a:r>
              <a:rPr lang="da-DK" b="1" dirty="0" err="1"/>
              <a:t>humans</a:t>
            </a:r>
            <a:r>
              <a:rPr lang="da-DK" b="1" dirty="0"/>
              <a:t>, Daniel </a:t>
            </a:r>
            <a:r>
              <a:rPr lang="da-DK" b="1" dirty="0" err="1"/>
              <a:t>Carrasco</a:t>
            </a:r>
            <a:r>
              <a:rPr lang="da-DK" b="1" dirty="0"/>
              <a:t> et al. 2006</a:t>
            </a:r>
          </a:p>
          <a:p>
            <a:pPr marL="457200" indent="-457200">
              <a:buFont typeface="+mj-lt"/>
              <a:buAutoNum type="arabicPeriod"/>
            </a:pPr>
            <a:r>
              <a:rPr lang="da-DK" b="1" dirty="0" err="1"/>
              <a:t>Molecular</a:t>
            </a:r>
            <a:r>
              <a:rPr lang="da-DK" b="1" dirty="0"/>
              <a:t> </a:t>
            </a:r>
            <a:r>
              <a:rPr lang="da-DK" b="1" dirty="0" err="1"/>
              <a:t>cytogenetic</a:t>
            </a:r>
            <a:r>
              <a:rPr lang="da-DK" b="1" dirty="0"/>
              <a:t> </a:t>
            </a:r>
            <a:r>
              <a:rPr lang="da-DK" b="1" dirty="0" err="1"/>
              <a:t>characterization</a:t>
            </a:r>
            <a:r>
              <a:rPr lang="da-DK" b="1" dirty="0"/>
              <a:t> of </a:t>
            </a:r>
            <a:r>
              <a:rPr lang="da-DK" b="1" dirty="0" err="1"/>
              <a:t>canine</a:t>
            </a:r>
            <a:r>
              <a:rPr lang="da-DK" b="1" dirty="0"/>
              <a:t> </a:t>
            </a:r>
            <a:r>
              <a:rPr lang="da-DK" b="1" dirty="0" err="1"/>
              <a:t>histiocytic</a:t>
            </a:r>
            <a:r>
              <a:rPr lang="da-DK" b="1" dirty="0"/>
              <a:t> </a:t>
            </a:r>
            <a:r>
              <a:rPr lang="da-DK" b="1" dirty="0" err="1"/>
              <a:t>sarcoma</a:t>
            </a:r>
            <a:r>
              <a:rPr lang="da-DK" b="1" dirty="0"/>
              <a:t>: A </a:t>
            </a:r>
            <a:r>
              <a:rPr lang="da-DK" b="1" dirty="0" err="1"/>
              <a:t>spontaneous</a:t>
            </a:r>
            <a:r>
              <a:rPr lang="da-DK" b="1" dirty="0"/>
              <a:t> model for human </a:t>
            </a:r>
            <a:r>
              <a:rPr lang="da-DK" b="1" dirty="0" err="1"/>
              <a:t>histiocytic</a:t>
            </a:r>
            <a:r>
              <a:rPr lang="da-DK" b="1" dirty="0"/>
              <a:t> cancer </a:t>
            </a:r>
            <a:r>
              <a:rPr lang="da-DK" b="1" dirty="0" err="1"/>
              <a:t>identifies</a:t>
            </a:r>
            <a:r>
              <a:rPr lang="da-DK" b="1" dirty="0"/>
              <a:t> </a:t>
            </a:r>
            <a:r>
              <a:rPr lang="da-DK" b="1" dirty="0" err="1"/>
              <a:t>deletion</a:t>
            </a:r>
            <a:r>
              <a:rPr lang="da-DK" b="1" dirty="0"/>
              <a:t> of tumor </a:t>
            </a:r>
            <a:r>
              <a:rPr lang="da-DK" b="1" dirty="0" err="1"/>
              <a:t>suppressor</a:t>
            </a:r>
            <a:r>
              <a:rPr lang="da-DK" b="1" dirty="0"/>
              <a:t> genes and highlights </a:t>
            </a:r>
            <a:r>
              <a:rPr lang="da-DK" b="1" dirty="0" err="1"/>
              <a:t>influence</a:t>
            </a:r>
            <a:r>
              <a:rPr lang="da-DK" b="1" dirty="0"/>
              <a:t> of </a:t>
            </a:r>
            <a:r>
              <a:rPr lang="da-DK" b="1" dirty="0" err="1"/>
              <a:t>genetic</a:t>
            </a:r>
            <a:r>
              <a:rPr lang="da-DK" b="1" dirty="0"/>
              <a:t> </a:t>
            </a:r>
            <a:r>
              <a:rPr lang="da-DK" b="1" dirty="0" err="1"/>
              <a:t>background</a:t>
            </a:r>
            <a:r>
              <a:rPr lang="da-DK" b="1" dirty="0"/>
              <a:t> on tumor </a:t>
            </a:r>
            <a:r>
              <a:rPr lang="da-DK" b="1" dirty="0" err="1"/>
              <a:t>behavior</a:t>
            </a:r>
            <a:r>
              <a:rPr lang="da-DK" b="1" dirty="0"/>
              <a:t>, Benoit </a:t>
            </a:r>
            <a:r>
              <a:rPr lang="da-DK" b="1" dirty="0" err="1"/>
              <a:t>Hedan</a:t>
            </a:r>
            <a:r>
              <a:rPr lang="da-DK" b="1" dirty="0"/>
              <a:t> et al. 2011</a:t>
            </a:r>
          </a:p>
          <a:p>
            <a:pPr marL="457200" indent="-457200">
              <a:buFont typeface="+mj-lt"/>
              <a:buAutoNum type="arabicPeriod"/>
            </a:pPr>
            <a:endParaRPr lang="da-DK" b="1" dirty="0"/>
          </a:p>
          <a:p>
            <a:pPr marL="457200" indent="-457200">
              <a:buFont typeface="+mj-lt"/>
              <a:buAutoNum type="arabicPeriod"/>
            </a:pPr>
            <a:endParaRPr lang="da-DK" b="1" dirty="0"/>
          </a:p>
          <a:p>
            <a:pPr marL="457200" indent="-457200">
              <a:buFont typeface="+mj-lt"/>
              <a:buAutoNum type="arabicPeriod"/>
            </a:pPr>
            <a:endParaRPr lang="da-DK" dirty="0"/>
          </a:p>
        </p:txBody>
      </p:sp>
      <p:sp>
        <p:nvSpPr>
          <p:cNvPr id="4" name="Date Placeholder 3">
            <a:extLst>
              <a:ext uri="{FF2B5EF4-FFF2-40B4-BE49-F238E27FC236}">
                <a16:creationId xmlns:a16="http://schemas.microsoft.com/office/drawing/2014/main" id="{569A481F-7DCB-3A4A-BA57-562C9E8DDBDF}"/>
              </a:ext>
            </a:extLst>
          </p:cNvPr>
          <p:cNvSpPr>
            <a:spLocks noGrp="1"/>
          </p:cNvSpPr>
          <p:nvPr>
            <p:ph type="dt" sz="half" idx="10"/>
          </p:nvPr>
        </p:nvSpPr>
        <p:spPr/>
        <p:txBody>
          <a:bodyPr/>
          <a:lstStyle/>
          <a:p>
            <a:fld id="{48BA57D3-3A06-42DE-8329-4A599228B9A1}" type="datetime1">
              <a:rPr lang="en-GB" smtClean="0"/>
              <a:t>12/07/2020</a:t>
            </a:fld>
            <a:endParaRPr lang="en-GB" dirty="0"/>
          </a:p>
        </p:txBody>
      </p:sp>
      <p:sp>
        <p:nvSpPr>
          <p:cNvPr id="5" name="Slide Number Placeholder 4">
            <a:extLst>
              <a:ext uri="{FF2B5EF4-FFF2-40B4-BE49-F238E27FC236}">
                <a16:creationId xmlns:a16="http://schemas.microsoft.com/office/drawing/2014/main" id="{B65CB13C-A5A9-9344-A45F-E92DE416D440}"/>
              </a:ext>
            </a:extLst>
          </p:cNvPr>
          <p:cNvSpPr>
            <a:spLocks noGrp="1"/>
          </p:cNvSpPr>
          <p:nvPr>
            <p:ph type="sldNum" sz="quarter" idx="12"/>
          </p:nvPr>
        </p:nvSpPr>
        <p:spPr/>
        <p:txBody>
          <a:bodyPr/>
          <a:lstStyle/>
          <a:p>
            <a:fld id="{091A926C-488A-4E3E-9C21-57CAA120E114}" type="slidenum">
              <a:rPr lang="en-GB" smtClean="0"/>
              <a:t>19</a:t>
            </a:fld>
            <a:endParaRPr lang="en-GB" dirty="0"/>
          </a:p>
        </p:txBody>
      </p:sp>
    </p:spTree>
    <p:extLst>
      <p:ext uri="{BB962C8B-B14F-4D97-AF65-F5344CB8AC3E}">
        <p14:creationId xmlns:p14="http://schemas.microsoft.com/office/powerpoint/2010/main" val="2142448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Background - Flat-coated Retrievers</a:t>
            </a:r>
          </a:p>
        </p:txBody>
      </p:sp>
      <p:sp>
        <p:nvSpPr>
          <p:cNvPr id="3" name="Content Placeholder 2"/>
          <p:cNvSpPr>
            <a:spLocks noGrp="1"/>
          </p:cNvSpPr>
          <p:nvPr>
            <p:ph idx="1"/>
          </p:nvPr>
        </p:nvSpPr>
        <p:spPr/>
        <p:txBody>
          <a:bodyPr/>
          <a:lstStyle/>
          <a:p>
            <a:r>
              <a:rPr lang="en-GB" dirty="0"/>
              <a:t>Predisposed to </a:t>
            </a:r>
          </a:p>
          <a:p>
            <a:pPr lvl="1"/>
            <a:r>
              <a:rPr lang="en-GB" dirty="0"/>
              <a:t>Progressive Retinal Atrophy	</a:t>
            </a:r>
          </a:p>
          <a:p>
            <a:pPr lvl="1"/>
            <a:r>
              <a:rPr lang="en-GB" dirty="0"/>
              <a:t>Renal dysplasia</a:t>
            </a:r>
          </a:p>
          <a:p>
            <a:pPr lvl="1"/>
            <a:r>
              <a:rPr lang="en-GB" dirty="0"/>
              <a:t>Cancer (50-68% dies of cancer)</a:t>
            </a:r>
          </a:p>
          <a:p>
            <a:pPr lvl="2"/>
            <a:r>
              <a:rPr lang="en-GB" dirty="0"/>
              <a:t>Sarcomas</a:t>
            </a:r>
          </a:p>
          <a:p>
            <a:pPr lvl="2"/>
            <a:r>
              <a:rPr lang="en-GB" dirty="0"/>
              <a:t>Malignant melanoma</a:t>
            </a:r>
          </a:p>
          <a:p>
            <a:pPr lvl="2"/>
            <a:r>
              <a:rPr lang="en-GB" dirty="0"/>
              <a:t>Lymphoma</a:t>
            </a:r>
          </a:p>
          <a:p>
            <a:pPr lvl="2"/>
            <a:r>
              <a:rPr lang="en-GB" b="1" dirty="0"/>
              <a:t>Histiocytic sarcoma (15-20% develops it)</a:t>
            </a:r>
            <a:endParaRPr lang="en-GB" dirty="0"/>
          </a:p>
        </p:txBody>
      </p:sp>
      <p:sp>
        <p:nvSpPr>
          <p:cNvPr id="6" name="Date Placeholder 5"/>
          <p:cNvSpPr>
            <a:spLocks noGrp="1"/>
          </p:cNvSpPr>
          <p:nvPr>
            <p:ph type="dt" sz="half" idx="10"/>
          </p:nvPr>
        </p:nvSpPr>
        <p:spPr/>
        <p:txBody>
          <a:bodyPr/>
          <a:lstStyle/>
          <a:p>
            <a:fld id="{5C3D6F4A-EF19-4207-9352-00A502E06581}" type="datetime1">
              <a:rPr lang="en-GB" smtClean="0"/>
              <a:t>12/07/2020</a:t>
            </a:fld>
            <a:endParaRPr lang="en-GB" dirty="0"/>
          </a:p>
        </p:txBody>
      </p:sp>
      <p:sp>
        <p:nvSpPr>
          <p:cNvPr id="4" name="Pladsholder til slidenummer 3"/>
          <p:cNvSpPr>
            <a:spLocks noGrp="1"/>
          </p:cNvSpPr>
          <p:nvPr>
            <p:ph type="sldNum" sz="quarter" idx="12"/>
          </p:nvPr>
        </p:nvSpPr>
        <p:spPr/>
        <p:txBody>
          <a:bodyPr/>
          <a:lstStyle/>
          <a:p>
            <a:fld id="{091A926C-488A-4E3E-9C21-57CAA120E114}" type="slidenum">
              <a:rPr lang="en-GB" smtClean="0"/>
              <a:t>2</a:t>
            </a:fld>
            <a:endParaRPr lang="en-GB" dirty="0"/>
          </a:p>
        </p:txBody>
      </p:sp>
      <p:pic>
        <p:nvPicPr>
          <p:cNvPr id="7" name="Picture 6">
            <a:extLst>
              <a:ext uri="{FF2B5EF4-FFF2-40B4-BE49-F238E27FC236}">
                <a16:creationId xmlns:a16="http://schemas.microsoft.com/office/drawing/2014/main" id="{CE52AB3D-4E5D-0D49-8008-486E98A85012}"/>
              </a:ext>
            </a:extLst>
          </p:cNvPr>
          <p:cNvPicPr>
            <a:picLocks noChangeAspect="1"/>
          </p:cNvPicPr>
          <p:nvPr/>
        </p:nvPicPr>
        <p:blipFill>
          <a:blip r:embed="rId3"/>
          <a:stretch>
            <a:fillRect/>
          </a:stretch>
        </p:blipFill>
        <p:spPr>
          <a:xfrm>
            <a:off x="6623050" y="1053307"/>
            <a:ext cx="4978400" cy="5549900"/>
          </a:xfrm>
          <a:prstGeom prst="rect">
            <a:avLst/>
          </a:prstGeom>
        </p:spPr>
      </p:pic>
    </p:spTree>
    <p:extLst>
      <p:ext uri="{BB962C8B-B14F-4D97-AF65-F5344CB8AC3E}">
        <p14:creationId xmlns:p14="http://schemas.microsoft.com/office/powerpoint/2010/main" val="3807836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136024A-C0FD-C048-BA02-9AB42641AF5B}"/>
              </a:ext>
            </a:extLst>
          </p:cNvPr>
          <p:cNvPicPr>
            <a:picLocks noChangeAspect="1"/>
          </p:cNvPicPr>
          <p:nvPr/>
        </p:nvPicPr>
        <p:blipFill>
          <a:blip r:embed="rId3"/>
          <a:stretch>
            <a:fillRect/>
          </a:stretch>
        </p:blipFill>
        <p:spPr>
          <a:xfrm>
            <a:off x="962815" y="1366363"/>
            <a:ext cx="2511969" cy="2511969"/>
          </a:xfrm>
          <a:prstGeom prst="rect">
            <a:avLst/>
          </a:prstGeom>
        </p:spPr>
      </p:pic>
      <p:pic>
        <p:nvPicPr>
          <p:cNvPr id="18" name="Picture 17">
            <a:extLst>
              <a:ext uri="{FF2B5EF4-FFF2-40B4-BE49-F238E27FC236}">
                <a16:creationId xmlns:a16="http://schemas.microsoft.com/office/drawing/2014/main" id="{F3971952-12EC-DC41-BFF4-C0C0E9275422}"/>
              </a:ext>
            </a:extLst>
          </p:cNvPr>
          <p:cNvPicPr>
            <a:picLocks noChangeAspect="1"/>
          </p:cNvPicPr>
          <p:nvPr/>
        </p:nvPicPr>
        <p:blipFill>
          <a:blip r:embed="rId4"/>
          <a:stretch>
            <a:fillRect/>
          </a:stretch>
        </p:blipFill>
        <p:spPr>
          <a:xfrm>
            <a:off x="1019551" y="3844821"/>
            <a:ext cx="2570240" cy="2570240"/>
          </a:xfrm>
          <a:prstGeom prst="rect">
            <a:avLst/>
          </a:prstGeom>
        </p:spPr>
      </p:pic>
      <p:pic>
        <p:nvPicPr>
          <p:cNvPr id="30" name="Picture 29">
            <a:extLst>
              <a:ext uri="{FF2B5EF4-FFF2-40B4-BE49-F238E27FC236}">
                <a16:creationId xmlns:a16="http://schemas.microsoft.com/office/drawing/2014/main" id="{15FD0187-9B8F-244C-8F8D-D6F2E8F6A0B7}"/>
              </a:ext>
            </a:extLst>
          </p:cNvPr>
          <p:cNvPicPr>
            <a:picLocks noChangeAspect="1"/>
          </p:cNvPicPr>
          <p:nvPr/>
        </p:nvPicPr>
        <p:blipFill>
          <a:blip r:embed="rId5"/>
          <a:stretch>
            <a:fillRect/>
          </a:stretch>
        </p:blipFill>
        <p:spPr>
          <a:xfrm>
            <a:off x="8539826" y="3758795"/>
            <a:ext cx="2870744" cy="2870744"/>
          </a:xfrm>
          <a:prstGeom prst="rect">
            <a:avLst/>
          </a:prstGeom>
        </p:spPr>
      </p:pic>
      <p:sp>
        <p:nvSpPr>
          <p:cNvPr id="4" name="Date Placeholder 3">
            <a:extLst>
              <a:ext uri="{FF2B5EF4-FFF2-40B4-BE49-F238E27FC236}">
                <a16:creationId xmlns:a16="http://schemas.microsoft.com/office/drawing/2014/main" id="{109CF36F-F44E-594C-8F64-0E570BF934B2}"/>
              </a:ext>
            </a:extLst>
          </p:cNvPr>
          <p:cNvSpPr>
            <a:spLocks noGrp="1"/>
          </p:cNvSpPr>
          <p:nvPr>
            <p:ph type="dt" sz="half" idx="10"/>
          </p:nvPr>
        </p:nvSpPr>
        <p:spPr/>
        <p:txBody>
          <a:bodyPr/>
          <a:lstStyle/>
          <a:p>
            <a:fld id="{48BA57D3-3A06-42DE-8329-4A599228B9A1}" type="datetime1">
              <a:rPr lang="en-GB" smtClean="0"/>
              <a:t>12/07/2020</a:t>
            </a:fld>
            <a:endParaRPr lang="en-GB" dirty="0"/>
          </a:p>
        </p:txBody>
      </p:sp>
      <p:sp>
        <p:nvSpPr>
          <p:cNvPr id="5" name="Slide Number Placeholder 4">
            <a:extLst>
              <a:ext uri="{FF2B5EF4-FFF2-40B4-BE49-F238E27FC236}">
                <a16:creationId xmlns:a16="http://schemas.microsoft.com/office/drawing/2014/main" id="{B9A6523D-7746-6545-8642-A2DF547DD143}"/>
              </a:ext>
            </a:extLst>
          </p:cNvPr>
          <p:cNvSpPr>
            <a:spLocks noGrp="1"/>
          </p:cNvSpPr>
          <p:nvPr>
            <p:ph type="sldNum" sz="quarter" idx="12"/>
          </p:nvPr>
        </p:nvSpPr>
        <p:spPr/>
        <p:txBody>
          <a:bodyPr/>
          <a:lstStyle/>
          <a:p>
            <a:fld id="{091A926C-488A-4E3E-9C21-57CAA120E114}" type="slidenum">
              <a:rPr lang="en-GB" smtClean="0"/>
              <a:t>20</a:t>
            </a:fld>
            <a:endParaRPr lang="en-GB" dirty="0"/>
          </a:p>
        </p:txBody>
      </p:sp>
      <p:sp>
        <p:nvSpPr>
          <p:cNvPr id="34" name="TextBox 33">
            <a:extLst>
              <a:ext uri="{FF2B5EF4-FFF2-40B4-BE49-F238E27FC236}">
                <a16:creationId xmlns:a16="http://schemas.microsoft.com/office/drawing/2014/main" id="{F6362CD9-1449-4E49-B97C-6FCB03EE71C0}"/>
              </a:ext>
            </a:extLst>
          </p:cNvPr>
          <p:cNvSpPr txBox="1"/>
          <p:nvPr/>
        </p:nvSpPr>
        <p:spPr>
          <a:xfrm>
            <a:off x="8737453" y="4442315"/>
            <a:ext cx="2486578" cy="369332"/>
          </a:xfrm>
          <a:prstGeom prst="rect">
            <a:avLst/>
          </a:prstGeom>
          <a:noFill/>
        </p:spPr>
        <p:txBody>
          <a:bodyPr wrap="none" rtlCol="0">
            <a:spAutoFit/>
          </a:bodyPr>
          <a:lstStyle/>
          <a:p>
            <a:r>
              <a:rPr lang="da-DK" dirty="0"/>
              <a:t>EYA1 (RD) –</a:t>
            </a:r>
            <a:r>
              <a:rPr lang="da-DK" dirty="0" err="1"/>
              <a:t>geno</a:t>
            </a:r>
            <a:r>
              <a:rPr lang="da-DK" dirty="0"/>
              <a:t>&gt;0.01</a:t>
            </a:r>
          </a:p>
        </p:txBody>
      </p:sp>
      <p:sp>
        <p:nvSpPr>
          <p:cNvPr id="22" name="TextBox 21">
            <a:extLst>
              <a:ext uri="{FF2B5EF4-FFF2-40B4-BE49-F238E27FC236}">
                <a16:creationId xmlns:a16="http://schemas.microsoft.com/office/drawing/2014/main" id="{B42E112D-DF88-7F49-A85C-144F0B87035C}"/>
              </a:ext>
            </a:extLst>
          </p:cNvPr>
          <p:cNvSpPr txBox="1"/>
          <p:nvPr/>
        </p:nvSpPr>
        <p:spPr>
          <a:xfrm>
            <a:off x="2304671" y="4495583"/>
            <a:ext cx="675185" cy="369332"/>
          </a:xfrm>
          <a:prstGeom prst="rect">
            <a:avLst/>
          </a:prstGeom>
          <a:noFill/>
        </p:spPr>
        <p:txBody>
          <a:bodyPr wrap="none" rtlCol="0">
            <a:spAutoFit/>
          </a:bodyPr>
          <a:lstStyle/>
          <a:p>
            <a:r>
              <a:rPr lang="da-DK" dirty="0"/>
              <a:t>JAK2</a:t>
            </a:r>
          </a:p>
        </p:txBody>
      </p:sp>
      <p:pic>
        <p:nvPicPr>
          <p:cNvPr id="13" name="Picture 12">
            <a:extLst>
              <a:ext uri="{FF2B5EF4-FFF2-40B4-BE49-F238E27FC236}">
                <a16:creationId xmlns:a16="http://schemas.microsoft.com/office/drawing/2014/main" id="{E1E783F0-9BD4-7540-A791-56DDC0F14A01}"/>
              </a:ext>
            </a:extLst>
          </p:cNvPr>
          <p:cNvPicPr>
            <a:picLocks noChangeAspect="1"/>
          </p:cNvPicPr>
          <p:nvPr/>
        </p:nvPicPr>
        <p:blipFill>
          <a:blip r:embed="rId6"/>
          <a:stretch>
            <a:fillRect/>
          </a:stretch>
        </p:blipFill>
        <p:spPr>
          <a:xfrm>
            <a:off x="8533078" y="942665"/>
            <a:ext cx="2877492" cy="2877492"/>
          </a:xfrm>
          <a:prstGeom prst="rect">
            <a:avLst/>
          </a:prstGeom>
        </p:spPr>
      </p:pic>
      <p:pic>
        <p:nvPicPr>
          <p:cNvPr id="20" name="Picture 19">
            <a:extLst>
              <a:ext uri="{FF2B5EF4-FFF2-40B4-BE49-F238E27FC236}">
                <a16:creationId xmlns:a16="http://schemas.microsoft.com/office/drawing/2014/main" id="{63F3E928-BB1E-2946-88E9-073F83C5AFF8}"/>
              </a:ext>
            </a:extLst>
          </p:cNvPr>
          <p:cNvPicPr>
            <a:picLocks noChangeAspect="1"/>
          </p:cNvPicPr>
          <p:nvPr/>
        </p:nvPicPr>
        <p:blipFill>
          <a:blip r:embed="rId7"/>
          <a:stretch>
            <a:fillRect/>
          </a:stretch>
        </p:blipFill>
        <p:spPr>
          <a:xfrm>
            <a:off x="4405382" y="942664"/>
            <a:ext cx="2855119" cy="2855119"/>
          </a:xfrm>
          <a:prstGeom prst="rect">
            <a:avLst/>
          </a:prstGeom>
        </p:spPr>
      </p:pic>
      <p:pic>
        <p:nvPicPr>
          <p:cNvPr id="25" name="Picture 24">
            <a:extLst>
              <a:ext uri="{FF2B5EF4-FFF2-40B4-BE49-F238E27FC236}">
                <a16:creationId xmlns:a16="http://schemas.microsoft.com/office/drawing/2014/main" id="{01389937-70DC-B74A-B3A2-2B9282648FFA}"/>
              </a:ext>
            </a:extLst>
          </p:cNvPr>
          <p:cNvPicPr>
            <a:picLocks noChangeAspect="1"/>
          </p:cNvPicPr>
          <p:nvPr/>
        </p:nvPicPr>
        <p:blipFill>
          <a:blip r:embed="rId8"/>
          <a:stretch>
            <a:fillRect/>
          </a:stretch>
        </p:blipFill>
        <p:spPr>
          <a:xfrm>
            <a:off x="4385354" y="3695741"/>
            <a:ext cx="2868400" cy="2868400"/>
          </a:xfrm>
          <a:prstGeom prst="rect">
            <a:avLst/>
          </a:prstGeom>
        </p:spPr>
      </p:pic>
      <p:sp>
        <p:nvSpPr>
          <p:cNvPr id="39" name="TextBox 38">
            <a:extLst>
              <a:ext uri="{FF2B5EF4-FFF2-40B4-BE49-F238E27FC236}">
                <a16:creationId xmlns:a16="http://schemas.microsoft.com/office/drawing/2014/main" id="{20C8FCA3-CB95-744D-A5FC-6AC2F9B68FE6}"/>
              </a:ext>
            </a:extLst>
          </p:cNvPr>
          <p:cNvSpPr txBox="1"/>
          <p:nvPr/>
        </p:nvSpPr>
        <p:spPr>
          <a:xfrm>
            <a:off x="9864672" y="1474740"/>
            <a:ext cx="716863" cy="369332"/>
          </a:xfrm>
          <a:prstGeom prst="rect">
            <a:avLst/>
          </a:prstGeom>
          <a:noFill/>
        </p:spPr>
        <p:txBody>
          <a:bodyPr wrap="none" rtlCol="0">
            <a:spAutoFit/>
          </a:bodyPr>
          <a:lstStyle/>
          <a:p>
            <a:r>
              <a:rPr lang="da-DK" dirty="0"/>
              <a:t>BRAF</a:t>
            </a:r>
          </a:p>
        </p:txBody>
      </p:sp>
      <p:sp>
        <p:nvSpPr>
          <p:cNvPr id="16" name="TextBox 15">
            <a:extLst>
              <a:ext uri="{FF2B5EF4-FFF2-40B4-BE49-F238E27FC236}">
                <a16:creationId xmlns:a16="http://schemas.microsoft.com/office/drawing/2014/main" id="{CCE76921-691A-CA48-AA52-BE820522DE91}"/>
              </a:ext>
            </a:extLst>
          </p:cNvPr>
          <p:cNvSpPr txBox="1"/>
          <p:nvPr/>
        </p:nvSpPr>
        <p:spPr>
          <a:xfrm>
            <a:off x="5105454" y="1994774"/>
            <a:ext cx="691215" cy="369332"/>
          </a:xfrm>
          <a:prstGeom prst="rect">
            <a:avLst/>
          </a:prstGeom>
          <a:noFill/>
        </p:spPr>
        <p:txBody>
          <a:bodyPr wrap="none" rtlCol="0">
            <a:spAutoFit/>
          </a:bodyPr>
          <a:lstStyle/>
          <a:p>
            <a:r>
              <a:rPr lang="da-DK" dirty="0"/>
              <a:t>FAT1</a:t>
            </a:r>
          </a:p>
        </p:txBody>
      </p:sp>
      <p:sp>
        <p:nvSpPr>
          <p:cNvPr id="28" name="TextBox 27">
            <a:extLst>
              <a:ext uri="{FF2B5EF4-FFF2-40B4-BE49-F238E27FC236}">
                <a16:creationId xmlns:a16="http://schemas.microsoft.com/office/drawing/2014/main" id="{B658FC3D-349F-B541-A52A-6E5A5A6BDDBF}"/>
              </a:ext>
            </a:extLst>
          </p:cNvPr>
          <p:cNvSpPr txBox="1"/>
          <p:nvPr/>
        </p:nvSpPr>
        <p:spPr>
          <a:xfrm>
            <a:off x="5524385" y="4680249"/>
            <a:ext cx="915635" cy="369332"/>
          </a:xfrm>
          <a:prstGeom prst="rect">
            <a:avLst/>
          </a:prstGeom>
          <a:noFill/>
        </p:spPr>
        <p:txBody>
          <a:bodyPr wrap="none" rtlCol="0">
            <a:spAutoFit/>
          </a:bodyPr>
          <a:lstStyle/>
          <a:p>
            <a:r>
              <a:rPr lang="da-DK" dirty="0"/>
              <a:t>RUNX1</a:t>
            </a:r>
          </a:p>
        </p:txBody>
      </p:sp>
      <p:sp>
        <p:nvSpPr>
          <p:cNvPr id="10" name="TextBox 9">
            <a:extLst>
              <a:ext uri="{FF2B5EF4-FFF2-40B4-BE49-F238E27FC236}">
                <a16:creationId xmlns:a16="http://schemas.microsoft.com/office/drawing/2014/main" id="{79439383-59B2-D548-A49E-95A891DD9DA4}"/>
              </a:ext>
            </a:extLst>
          </p:cNvPr>
          <p:cNvSpPr txBox="1"/>
          <p:nvPr/>
        </p:nvSpPr>
        <p:spPr>
          <a:xfrm>
            <a:off x="2409681" y="2161287"/>
            <a:ext cx="1762351" cy="369332"/>
          </a:xfrm>
          <a:prstGeom prst="rect">
            <a:avLst/>
          </a:prstGeom>
          <a:noFill/>
        </p:spPr>
        <p:txBody>
          <a:bodyPr wrap="square" rtlCol="0">
            <a:spAutoFit/>
          </a:bodyPr>
          <a:lstStyle/>
          <a:p>
            <a:r>
              <a:rPr lang="da-DK" dirty="0"/>
              <a:t>AKAP9</a:t>
            </a:r>
          </a:p>
        </p:txBody>
      </p:sp>
      <p:sp>
        <p:nvSpPr>
          <p:cNvPr id="2" name="Title 1">
            <a:extLst>
              <a:ext uri="{FF2B5EF4-FFF2-40B4-BE49-F238E27FC236}">
                <a16:creationId xmlns:a16="http://schemas.microsoft.com/office/drawing/2014/main" id="{ABD89644-3EC8-154E-B042-98317F101289}"/>
              </a:ext>
            </a:extLst>
          </p:cNvPr>
          <p:cNvSpPr>
            <a:spLocks noGrp="1"/>
          </p:cNvSpPr>
          <p:nvPr>
            <p:ph type="title"/>
          </p:nvPr>
        </p:nvSpPr>
        <p:spPr/>
        <p:txBody>
          <a:bodyPr/>
          <a:lstStyle/>
          <a:p>
            <a:r>
              <a:rPr lang="da-DK" dirty="0" err="1"/>
              <a:t>Results</a:t>
            </a:r>
            <a:r>
              <a:rPr lang="da-DK" dirty="0"/>
              <a:t> – Case-</a:t>
            </a:r>
            <a:r>
              <a:rPr lang="da-DK" dirty="0" err="1"/>
              <a:t>control</a:t>
            </a:r>
            <a:r>
              <a:rPr lang="da-DK" dirty="0"/>
              <a:t> (hhv. </a:t>
            </a:r>
            <a:r>
              <a:rPr lang="da-DK" dirty="0" err="1"/>
              <a:t>fcr</a:t>
            </a:r>
            <a:r>
              <a:rPr lang="da-DK" dirty="0"/>
              <a:t> og non-</a:t>
            </a:r>
            <a:r>
              <a:rPr lang="da-DK" dirty="0" err="1"/>
              <a:t>fcr</a:t>
            </a:r>
            <a:r>
              <a:rPr lang="da-DK" dirty="0"/>
              <a:t>) on </a:t>
            </a:r>
            <a:r>
              <a:rPr lang="da-DK" dirty="0" err="1"/>
              <a:t>select</a:t>
            </a:r>
            <a:r>
              <a:rPr lang="da-DK" dirty="0"/>
              <a:t> genes –missing </a:t>
            </a:r>
            <a:r>
              <a:rPr lang="da-DK" dirty="0" err="1"/>
              <a:t>geno</a:t>
            </a:r>
            <a:r>
              <a:rPr lang="da-DK" dirty="0"/>
              <a:t>&lt; 0.05 – </a:t>
            </a:r>
            <a:r>
              <a:rPr lang="da-DK" dirty="0" err="1"/>
              <a:t>manhattan</a:t>
            </a:r>
            <a:r>
              <a:rPr lang="da-DK" dirty="0"/>
              <a:t> plot </a:t>
            </a:r>
            <a:r>
              <a:rPr lang="da-DK" dirty="0" err="1"/>
              <a:t>raw</a:t>
            </a:r>
            <a:r>
              <a:rPr lang="da-DK" dirty="0"/>
              <a:t> P </a:t>
            </a:r>
            <a:r>
              <a:rPr lang="da-DK" dirty="0" err="1"/>
              <a:t>values</a:t>
            </a:r>
            <a:r>
              <a:rPr lang="da-DK" dirty="0"/>
              <a:t> pr. SNP</a:t>
            </a:r>
          </a:p>
        </p:txBody>
      </p:sp>
    </p:spTree>
    <p:extLst>
      <p:ext uri="{BB962C8B-B14F-4D97-AF65-F5344CB8AC3E}">
        <p14:creationId xmlns:p14="http://schemas.microsoft.com/office/powerpoint/2010/main" val="17112979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9644-3EC8-154E-B042-98317F101289}"/>
              </a:ext>
            </a:extLst>
          </p:cNvPr>
          <p:cNvSpPr>
            <a:spLocks noGrp="1"/>
          </p:cNvSpPr>
          <p:nvPr>
            <p:ph type="title"/>
          </p:nvPr>
        </p:nvSpPr>
        <p:spPr/>
        <p:txBody>
          <a:bodyPr/>
          <a:lstStyle/>
          <a:p>
            <a:r>
              <a:rPr lang="da-DK" dirty="0"/>
              <a:t>JAK2 All FCR</a:t>
            </a:r>
          </a:p>
        </p:txBody>
      </p:sp>
      <p:sp>
        <p:nvSpPr>
          <p:cNvPr id="3" name="Content Placeholder 2">
            <a:extLst>
              <a:ext uri="{FF2B5EF4-FFF2-40B4-BE49-F238E27FC236}">
                <a16:creationId xmlns:a16="http://schemas.microsoft.com/office/drawing/2014/main" id="{B8059A31-771E-4C4E-B7FE-20B0E32BD18C}"/>
              </a:ext>
            </a:extLst>
          </p:cNvPr>
          <p:cNvSpPr>
            <a:spLocks noGrp="1"/>
          </p:cNvSpPr>
          <p:nvPr>
            <p:ph sz="half" idx="1"/>
          </p:nvPr>
        </p:nvSpPr>
        <p:spPr>
          <a:xfrm>
            <a:off x="588964" y="1635126"/>
            <a:ext cx="5358535" cy="1885814"/>
          </a:xfrm>
        </p:spPr>
        <p:txBody>
          <a:bodyPr/>
          <a:lstStyle/>
          <a:p>
            <a:pPr marL="0" indent="0">
              <a:buNone/>
            </a:pPr>
            <a:r>
              <a:rPr lang="da-DK" dirty="0" err="1"/>
              <a:t>Missense</a:t>
            </a:r>
            <a:r>
              <a:rPr lang="da-DK" dirty="0"/>
              <a:t> mutations </a:t>
            </a:r>
          </a:p>
          <a:p>
            <a:r>
              <a:rPr lang="da-DK" dirty="0"/>
              <a:t>11 </a:t>
            </a:r>
            <a:r>
              <a:rPr lang="da-DK" dirty="0" err="1"/>
              <a:t>missense</a:t>
            </a:r>
            <a:r>
              <a:rPr lang="da-DK" dirty="0"/>
              <a:t> in total</a:t>
            </a:r>
          </a:p>
          <a:p>
            <a:r>
              <a:rPr lang="da-DK" dirty="0"/>
              <a:t>3 </a:t>
            </a:r>
            <a:r>
              <a:rPr lang="da-DK" dirty="0" err="1"/>
              <a:t>missense</a:t>
            </a:r>
            <a:r>
              <a:rPr lang="da-DK" dirty="0"/>
              <a:t> (</a:t>
            </a:r>
            <a:r>
              <a:rPr lang="da-DK" dirty="0" err="1"/>
              <a:t>missing</a:t>
            </a:r>
            <a:r>
              <a:rPr lang="da-DK" baseline="-25000" dirty="0" err="1"/>
              <a:t>geno</a:t>
            </a:r>
            <a:r>
              <a:rPr lang="da-DK" dirty="0"/>
              <a:t> &lt; 0.005)</a:t>
            </a:r>
          </a:p>
        </p:txBody>
      </p:sp>
      <p:sp>
        <p:nvSpPr>
          <p:cNvPr id="4" name="Date Placeholder 3">
            <a:extLst>
              <a:ext uri="{FF2B5EF4-FFF2-40B4-BE49-F238E27FC236}">
                <a16:creationId xmlns:a16="http://schemas.microsoft.com/office/drawing/2014/main" id="{109CF36F-F44E-594C-8F64-0E570BF934B2}"/>
              </a:ext>
            </a:extLst>
          </p:cNvPr>
          <p:cNvSpPr>
            <a:spLocks noGrp="1"/>
          </p:cNvSpPr>
          <p:nvPr>
            <p:ph type="dt" sz="half" idx="10"/>
          </p:nvPr>
        </p:nvSpPr>
        <p:spPr/>
        <p:txBody>
          <a:bodyPr/>
          <a:lstStyle/>
          <a:p>
            <a:fld id="{48BA57D3-3A06-42DE-8329-4A599228B9A1}" type="datetime1">
              <a:rPr lang="en-GB" smtClean="0"/>
              <a:t>12/07/2020</a:t>
            </a:fld>
            <a:endParaRPr lang="en-GB" dirty="0"/>
          </a:p>
        </p:txBody>
      </p:sp>
      <p:sp>
        <p:nvSpPr>
          <p:cNvPr id="5" name="Slide Number Placeholder 4">
            <a:extLst>
              <a:ext uri="{FF2B5EF4-FFF2-40B4-BE49-F238E27FC236}">
                <a16:creationId xmlns:a16="http://schemas.microsoft.com/office/drawing/2014/main" id="{B9A6523D-7746-6545-8642-A2DF547DD143}"/>
              </a:ext>
            </a:extLst>
          </p:cNvPr>
          <p:cNvSpPr>
            <a:spLocks noGrp="1"/>
          </p:cNvSpPr>
          <p:nvPr>
            <p:ph type="sldNum" sz="quarter" idx="12"/>
          </p:nvPr>
        </p:nvSpPr>
        <p:spPr/>
        <p:txBody>
          <a:bodyPr/>
          <a:lstStyle/>
          <a:p>
            <a:fld id="{091A926C-488A-4E3E-9C21-57CAA120E114}" type="slidenum">
              <a:rPr lang="en-GB" smtClean="0"/>
              <a:t>21</a:t>
            </a:fld>
            <a:endParaRPr lang="en-GB" dirty="0"/>
          </a:p>
        </p:txBody>
      </p:sp>
      <p:pic>
        <p:nvPicPr>
          <p:cNvPr id="12" name="Content Placeholder 11">
            <a:extLst>
              <a:ext uri="{FF2B5EF4-FFF2-40B4-BE49-F238E27FC236}">
                <a16:creationId xmlns:a16="http://schemas.microsoft.com/office/drawing/2014/main" id="{E5160F6B-60F8-CC4C-B4AC-165FFC6AB9AA}"/>
              </a:ext>
            </a:extLst>
          </p:cNvPr>
          <p:cNvPicPr>
            <a:picLocks noGrp="1" noChangeAspect="1"/>
          </p:cNvPicPr>
          <p:nvPr>
            <p:ph sz="half" idx="2"/>
          </p:nvPr>
        </p:nvPicPr>
        <p:blipFill>
          <a:blip r:embed="rId3"/>
          <a:stretch>
            <a:fillRect/>
          </a:stretch>
        </p:blipFill>
        <p:spPr>
          <a:xfrm>
            <a:off x="5947499" y="262541"/>
            <a:ext cx="6039881" cy="6039881"/>
          </a:xfrm>
        </p:spPr>
      </p:pic>
      <p:sp>
        <p:nvSpPr>
          <p:cNvPr id="13" name="TextBox 12">
            <a:extLst>
              <a:ext uri="{FF2B5EF4-FFF2-40B4-BE49-F238E27FC236}">
                <a16:creationId xmlns:a16="http://schemas.microsoft.com/office/drawing/2014/main" id="{CB1A3E5B-3E8E-7145-AAD7-4319EAB47212}"/>
              </a:ext>
            </a:extLst>
          </p:cNvPr>
          <p:cNvSpPr txBox="1"/>
          <p:nvPr/>
        </p:nvSpPr>
        <p:spPr>
          <a:xfrm>
            <a:off x="5947499" y="6192369"/>
            <a:ext cx="6039881" cy="369332"/>
          </a:xfrm>
          <a:prstGeom prst="rect">
            <a:avLst/>
          </a:prstGeom>
          <a:noFill/>
        </p:spPr>
        <p:txBody>
          <a:bodyPr wrap="square" rtlCol="0">
            <a:spAutoFit/>
          </a:bodyPr>
          <a:lstStyle/>
          <a:p>
            <a:r>
              <a:rPr lang="da-DK" dirty="0"/>
              <a:t>F</a:t>
            </a:r>
            <a:r>
              <a:rPr lang="da-DK" baseline="-25000" dirty="0"/>
              <a:t>ST</a:t>
            </a:r>
            <a:r>
              <a:rPr lang="da-DK" dirty="0"/>
              <a:t> for FCR vs </a:t>
            </a:r>
            <a:r>
              <a:rPr lang="da-DK" dirty="0" err="1"/>
              <a:t>Both</a:t>
            </a:r>
            <a:r>
              <a:rPr lang="da-DK" dirty="0"/>
              <a:t> </a:t>
            </a:r>
            <a:r>
              <a:rPr lang="da-DK" dirty="0" err="1"/>
              <a:t>control</a:t>
            </a:r>
            <a:r>
              <a:rPr lang="da-DK" dirty="0"/>
              <a:t> </a:t>
            </a:r>
            <a:r>
              <a:rPr lang="da-DK" dirty="0" err="1"/>
              <a:t>groups</a:t>
            </a:r>
            <a:r>
              <a:rPr lang="da-DK" dirty="0"/>
              <a:t>, </a:t>
            </a:r>
            <a:r>
              <a:rPr lang="da-DK" dirty="0" err="1"/>
              <a:t>missense</a:t>
            </a:r>
            <a:r>
              <a:rPr lang="da-DK" dirty="0"/>
              <a:t> </a:t>
            </a:r>
            <a:r>
              <a:rPr lang="da-DK" dirty="0" err="1"/>
              <a:t>highlighted</a:t>
            </a:r>
            <a:endParaRPr lang="da-DK" dirty="0"/>
          </a:p>
        </p:txBody>
      </p:sp>
      <p:cxnSp>
        <p:nvCxnSpPr>
          <p:cNvPr id="17" name="Straight Arrow Connector 16">
            <a:extLst>
              <a:ext uri="{FF2B5EF4-FFF2-40B4-BE49-F238E27FC236}">
                <a16:creationId xmlns:a16="http://schemas.microsoft.com/office/drawing/2014/main" id="{401CD3D1-BC1E-0B4D-A628-486467D9FB70}"/>
              </a:ext>
            </a:extLst>
          </p:cNvPr>
          <p:cNvCxnSpPr/>
          <p:nvPr/>
        </p:nvCxnSpPr>
        <p:spPr>
          <a:xfrm>
            <a:off x="11144087" y="1339702"/>
            <a:ext cx="232750" cy="2817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237C593-6C3B-2F4D-9392-EF101C5F64C5}"/>
              </a:ext>
            </a:extLst>
          </p:cNvPr>
          <p:cNvCxnSpPr>
            <a:cxnSpLocks/>
          </p:cNvCxnSpPr>
          <p:nvPr/>
        </p:nvCxnSpPr>
        <p:spPr>
          <a:xfrm flipH="1">
            <a:off x="10239154" y="1339702"/>
            <a:ext cx="904933" cy="3480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C5DB6D5-89D2-8243-B719-013BB9754216}"/>
              </a:ext>
            </a:extLst>
          </p:cNvPr>
          <p:cNvCxnSpPr>
            <a:cxnSpLocks/>
          </p:cNvCxnSpPr>
          <p:nvPr/>
        </p:nvCxnSpPr>
        <p:spPr>
          <a:xfrm flipH="1">
            <a:off x="6741043" y="1339701"/>
            <a:ext cx="4403044" cy="3381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30" name="Table 29">
            <a:extLst>
              <a:ext uri="{FF2B5EF4-FFF2-40B4-BE49-F238E27FC236}">
                <a16:creationId xmlns:a16="http://schemas.microsoft.com/office/drawing/2014/main" id="{87ED5032-0EE1-474C-AFAC-7A1AE75A3B72}"/>
              </a:ext>
            </a:extLst>
          </p:cNvPr>
          <p:cNvGraphicFramePr>
            <a:graphicFrameLocks noGrp="1"/>
          </p:cNvGraphicFramePr>
          <p:nvPr>
            <p:extLst>
              <p:ext uri="{D42A27DB-BD31-4B8C-83A1-F6EECF244321}">
                <p14:modId xmlns:p14="http://schemas.microsoft.com/office/powerpoint/2010/main" val="1800587746"/>
              </p:ext>
            </p:extLst>
          </p:nvPr>
        </p:nvGraphicFramePr>
        <p:xfrm>
          <a:off x="295461" y="3841218"/>
          <a:ext cx="5602289" cy="1257300"/>
        </p:xfrm>
        <a:graphic>
          <a:graphicData uri="http://schemas.openxmlformats.org/drawingml/2006/table">
            <a:tbl>
              <a:tblPr firstRow="1">
                <a:tableStyleId>{5C22544A-7EE6-4342-B048-85BDC9FD1C3A}</a:tableStyleId>
              </a:tblPr>
              <a:tblGrid>
                <a:gridCol w="1168400">
                  <a:extLst>
                    <a:ext uri="{9D8B030D-6E8A-4147-A177-3AD203B41FA5}">
                      <a16:colId xmlns:a16="http://schemas.microsoft.com/office/drawing/2014/main" val="2786437472"/>
                    </a:ext>
                  </a:extLst>
                </a:gridCol>
                <a:gridCol w="973138">
                  <a:extLst>
                    <a:ext uri="{9D8B030D-6E8A-4147-A177-3AD203B41FA5}">
                      <a16:colId xmlns:a16="http://schemas.microsoft.com/office/drawing/2014/main" val="2256236251"/>
                    </a:ext>
                  </a:extLst>
                </a:gridCol>
                <a:gridCol w="908050">
                  <a:extLst>
                    <a:ext uri="{9D8B030D-6E8A-4147-A177-3AD203B41FA5}">
                      <a16:colId xmlns:a16="http://schemas.microsoft.com/office/drawing/2014/main" val="1393162946"/>
                    </a:ext>
                  </a:extLst>
                </a:gridCol>
                <a:gridCol w="908050">
                  <a:extLst>
                    <a:ext uri="{9D8B030D-6E8A-4147-A177-3AD203B41FA5}">
                      <a16:colId xmlns:a16="http://schemas.microsoft.com/office/drawing/2014/main" val="1127083431"/>
                    </a:ext>
                  </a:extLst>
                </a:gridCol>
                <a:gridCol w="782638">
                  <a:extLst>
                    <a:ext uri="{9D8B030D-6E8A-4147-A177-3AD203B41FA5}">
                      <a16:colId xmlns:a16="http://schemas.microsoft.com/office/drawing/2014/main" val="2990908870"/>
                    </a:ext>
                  </a:extLst>
                </a:gridCol>
                <a:gridCol w="862013">
                  <a:extLst>
                    <a:ext uri="{9D8B030D-6E8A-4147-A177-3AD203B41FA5}">
                      <a16:colId xmlns:a16="http://schemas.microsoft.com/office/drawing/2014/main" val="1089270710"/>
                    </a:ext>
                  </a:extLst>
                </a:gridCol>
              </a:tblGrid>
              <a:tr h="203200">
                <a:tc>
                  <a:txBody>
                    <a:bodyPr/>
                    <a:lstStyle/>
                    <a:p>
                      <a:pPr algn="l" fontAlgn="b"/>
                      <a:r>
                        <a:rPr lang="da-DK" sz="2000" u="none" strike="noStrike" dirty="0">
                          <a:effectLst/>
                        </a:rPr>
                        <a:t>Position</a:t>
                      </a:r>
                      <a:endParaRPr lang="da-DK"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dirty="0">
                          <a:effectLst/>
                        </a:rPr>
                        <a:t>Change</a:t>
                      </a:r>
                      <a:endParaRPr lang="da-DK"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dirty="0" err="1">
                          <a:effectLst/>
                        </a:rPr>
                        <a:t>P</a:t>
                      </a:r>
                      <a:r>
                        <a:rPr lang="da-DK" sz="2000" u="none" strike="noStrike" baseline="-25000" dirty="0" err="1">
                          <a:effectLst/>
                        </a:rPr>
                        <a:t>erik</a:t>
                      </a:r>
                      <a:endParaRPr lang="da-DK" sz="2000" b="0" i="0" u="none" strike="noStrike" baseline="-25000" dirty="0">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dirty="0" err="1">
                          <a:effectLst/>
                        </a:rPr>
                        <a:t>P</a:t>
                      </a:r>
                      <a:r>
                        <a:rPr lang="da-DK" sz="2000" u="none" strike="noStrike" baseline="-25000" dirty="0" err="1">
                          <a:effectLst/>
                        </a:rPr>
                        <a:t>iDog</a:t>
                      </a:r>
                      <a:endParaRPr lang="da-DK" sz="2000" b="0" i="0" u="none" strike="noStrike" baseline="-25000" dirty="0">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dirty="0" err="1">
                          <a:effectLst/>
                        </a:rPr>
                        <a:t>FST</a:t>
                      </a:r>
                      <a:r>
                        <a:rPr lang="da-DK" sz="2000" u="none" strike="noStrike" baseline="-25000" dirty="0" err="1">
                          <a:effectLst/>
                        </a:rPr>
                        <a:t>erik</a:t>
                      </a:r>
                      <a:endParaRPr lang="da-DK" sz="2000" b="0" i="0" u="none" strike="noStrike" baseline="-25000" dirty="0">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dirty="0" err="1">
                          <a:effectLst/>
                        </a:rPr>
                        <a:t>FST</a:t>
                      </a:r>
                      <a:r>
                        <a:rPr lang="da-DK" sz="2000" u="none" strike="noStrike" baseline="-25000" dirty="0" err="1">
                          <a:effectLst/>
                        </a:rPr>
                        <a:t>iDog</a:t>
                      </a:r>
                      <a:endParaRPr lang="da-DK" sz="2000" b="0" i="0" u="none" strike="noStrike" baseline="-25000"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37760457"/>
                  </a:ext>
                </a:extLst>
              </a:tr>
              <a:tr h="203200">
                <a:tc>
                  <a:txBody>
                    <a:bodyPr/>
                    <a:lstStyle/>
                    <a:p>
                      <a:pPr algn="l" fontAlgn="b"/>
                      <a:r>
                        <a:rPr lang="da-DK" sz="2000" u="none" strike="noStrike" dirty="0">
                          <a:effectLst/>
                        </a:rPr>
                        <a:t>93143512</a:t>
                      </a:r>
                      <a:endParaRPr lang="da-DK"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a:effectLst/>
                        </a:rPr>
                        <a:t>V/I</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1.5E-05</a:t>
                      </a:r>
                      <a:endParaRPr lang="da-DK" sz="2000" b="0" i="0" u="none" strike="noStrike">
                        <a:solidFill>
                          <a:srgbClr val="9C0006"/>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8.0E-03</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0.19</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0.08</a:t>
                      </a:r>
                      <a:endParaRPr lang="da-DK"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84116874"/>
                  </a:ext>
                </a:extLst>
              </a:tr>
              <a:tr h="203200">
                <a:tc>
                  <a:txBody>
                    <a:bodyPr/>
                    <a:lstStyle/>
                    <a:p>
                      <a:pPr algn="l" fontAlgn="b"/>
                      <a:r>
                        <a:rPr lang="da-DK" sz="2000" u="none" strike="noStrike" dirty="0">
                          <a:effectLst/>
                        </a:rPr>
                        <a:t>93354662</a:t>
                      </a:r>
                      <a:endParaRPr lang="da-DK"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a:effectLst/>
                        </a:rPr>
                        <a:t>R/H</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7.2E-05</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9.0E-03</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0.15</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0.07</a:t>
                      </a:r>
                      <a:endParaRPr lang="da-DK"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22443689"/>
                  </a:ext>
                </a:extLst>
              </a:tr>
              <a:tr h="203200">
                <a:tc>
                  <a:txBody>
                    <a:bodyPr/>
                    <a:lstStyle/>
                    <a:p>
                      <a:pPr algn="l" fontAlgn="b"/>
                      <a:r>
                        <a:rPr lang="da-DK" sz="2000" u="none" strike="noStrike" dirty="0">
                          <a:effectLst/>
                        </a:rPr>
                        <a:t>93423884</a:t>
                      </a:r>
                      <a:endParaRPr lang="da-DK"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a:effectLst/>
                        </a:rPr>
                        <a:t>P/R</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3.8E-09</a:t>
                      </a:r>
                      <a:endParaRPr lang="da-DK" sz="2000" b="0" i="0" u="none" strike="noStrike">
                        <a:solidFill>
                          <a:srgbClr val="9C0006"/>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1.2E-05</a:t>
                      </a:r>
                      <a:endParaRPr lang="da-DK" sz="2000" b="0" i="0" u="none" strike="noStrike">
                        <a:solidFill>
                          <a:srgbClr val="9C0006"/>
                        </a:solidFill>
                        <a:effectLst/>
                        <a:latin typeface="Calibri" panose="020F0502020204030204" pitchFamily="34" charset="0"/>
                      </a:endParaRPr>
                    </a:p>
                  </a:txBody>
                  <a:tcPr marL="9525" marR="9525" marT="9525" marB="0" anchor="b"/>
                </a:tc>
                <a:tc>
                  <a:txBody>
                    <a:bodyPr/>
                    <a:lstStyle/>
                    <a:p>
                      <a:pPr algn="r" fontAlgn="b"/>
                      <a:r>
                        <a:rPr lang="da-DK" sz="2000" u="none" strike="noStrike" dirty="0">
                          <a:effectLst/>
                        </a:rPr>
                        <a:t>0.32</a:t>
                      </a:r>
                      <a:endParaRPr lang="da-DK"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dirty="0">
                          <a:effectLst/>
                        </a:rPr>
                        <a:t>0.20</a:t>
                      </a:r>
                      <a:endParaRPr lang="da-DK"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53098219"/>
                  </a:ext>
                </a:extLst>
              </a:tr>
            </a:tbl>
          </a:graphicData>
        </a:graphic>
      </p:graphicFrame>
    </p:spTree>
    <p:extLst>
      <p:ext uri="{BB962C8B-B14F-4D97-AF65-F5344CB8AC3E}">
        <p14:creationId xmlns:p14="http://schemas.microsoft.com/office/powerpoint/2010/main" val="32263825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9644-3EC8-154E-B042-98317F101289}"/>
              </a:ext>
            </a:extLst>
          </p:cNvPr>
          <p:cNvSpPr>
            <a:spLocks noGrp="1"/>
          </p:cNvSpPr>
          <p:nvPr>
            <p:ph type="title"/>
          </p:nvPr>
        </p:nvSpPr>
        <p:spPr/>
        <p:txBody>
          <a:bodyPr/>
          <a:lstStyle/>
          <a:p>
            <a:r>
              <a:rPr lang="da-DK" dirty="0"/>
              <a:t>JAK2</a:t>
            </a:r>
          </a:p>
        </p:txBody>
      </p:sp>
      <p:sp>
        <p:nvSpPr>
          <p:cNvPr id="3" name="Content Placeholder 2">
            <a:extLst>
              <a:ext uri="{FF2B5EF4-FFF2-40B4-BE49-F238E27FC236}">
                <a16:creationId xmlns:a16="http://schemas.microsoft.com/office/drawing/2014/main" id="{B8059A31-771E-4C4E-B7FE-20B0E32BD18C}"/>
              </a:ext>
            </a:extLst>
          </p:cNvPr>
          <p:cNvSpPr>
            <a:spLocks noGrp="1"/>
          </p:cNvSpPr>
          <p:nvPr>
            <p:ph sz="half" idx="1"/>
          </p:nvPr>
        </p:nvSpPr>
        <p:spPr>
          <a:xfrm>
            <a:off x="588964" y="1635126"/>
            <a:ext cx="5358535" cy="2214980"/>
          </a:xfrm>
        </p:spPr>
        <p:txBody>
          <a:bodyPr/>
          <a:lstStyle/>
          <a:p>
            <a:pPr marL="0" indent="0">
              <a:buNone/>
            </a:pPr>
            <a:r>
              <a:rPr lang="da-DK" dirty="0" err="1"/>
              <a:t>Missense</a:t>
            </a:r>
            <a:r>
              <a:rPr lang="da-DK" dirty="0"/>
              <a:t> mutations </a:t>
            </a:r>
          </a:p>
          <a:p>
            <a:r>
              <a:rPr lang="da-DK" dirty="0"/>
              <a:t>11 </a:t>
            </a:r>
            <a:r>
              <a:rPr lang="da-DK" dirty="0" err="1"/>
              <a:t>missense</a:t>
            </a:r>
            <a:r>
              <a:rPr lang="da-DK" dirty="0"/>
              <a:t> in total</a:t>
            </a:r>
          </a:p>
          <a:p>
            <a:r>
              <a:rPr lang="da-DK" dirty="0"/>
              <a:t>3 </a:t>
            </a:r>
            <a:r>
              <a:rPr lang="da-DK" dirty="0" err="1"/>
              <a:t>missense</a:t>
            </a:r>
            <a:r>
              <a:rPr lang="da-DK" dirty="0"/>
              <a:t> (</a:t>
            </a:r>
            <a:r>
              <a:rPr lang="da-DK" dirty="0" err="1"/>
              <a:t>missing</a:t>
            </a:r>
            <a:r>
              <a:rPr lang="da-DK" baseline="-25000" dirty="0" err="1"/>
              <a:t>geno</a:t>
            </a:r>
            <a:r>
              <a:rPr lang="da-DK" dirty="0"/>
              <a:t> &lt; 0.005)</a:t>
            </a:r>
          </a:p>
        </p:txBody>
      </p:sp>
      <p:sp>
        <p:nvSpPr>
          <p:cNvPr id="4" name="Date Placeholder 3">
            <a:extLst>
              <a:ext uri="{FF2B5EF4-FFF2-40B4-BE49-F238E27FC236}">
                <a16:creationId xmlns:a16="http://schemas.microsoft.com/office/drawing/2014/main" id="{109CF36F-F44E-594C-8F64-0E570BF934B2}"/>
              </a:ext>
            </a:extLst>
          </p:cNvPr>
          <p:cNvSpPr>
            <a:spLocks noGrp="1"/>
          </p:cNvSpPr>
          <p:nvPr>
            <p:ph type="dt" sz="half" idx="10"/>
          </p:nvPr>
        </p:nvSpPr>
        <p:spPr/>
        <p:txBody>
          <a:bodyPr/>
          <a:lstStyle/>
          <a:p>
            <a:fld id="{48BA57D3-3A06-42DE-8329-4A599228B9A1}" type="datetime1">
              <a:rPr lang="en-GB" smtClean="0"/>
              <a:t>12/07/2020</a:t>
            </a:fld>
            <a:endParaRPr lang="en-GB" dirty="0"/>
          </a:p>
        </p:txBody>
      </p:sp>
      <p:sp>
        <p:nvSpPr>
          <p:cNvPr id="5" name="Slide Number Placeholder 4">
            <a:extLst>
              <a:ext uri="{FF2B5EF4-FFF2-40B4-BE49-F238E27FC236}">
                <a16:creationId xmlns:a16="http://schemas.microsoft.com/office/drawing/2014/main" id="{B9A6523D-7746-6545-8642-A2DF547DD143}"/>
              </a:ext>
            </a:extLst>
          </p:cNvPr>
          <p:cNvSpPr>
            <a:spLocks noGrp="1"/>
          </p:cNvSpPr>
          <p:nvPr>
            <p:ph type="sldNum" sz="quarter" idx="12"/>
          </p:nvPr>
        </p:nvSpPr>
        <p:spPr/>
        <p:txBody>
          <a:bodyPr/>
          <a:lstStyle/>
          <a:p>
            <a:fld id="{091A926C-488A-4E3E-9C21-57CAA120E114}" type="slidenum">
              <a:rPr lang="en-GB" smtClean="0"/>
              <a:t>22</a:t>
            </a:fld>
            <a:endParaRPr lang="en-GB" dirty="0"/>
          </a:p>
        </p:txBody>
      </p:sp>
      <p:sp>
        <p:nvSpPr>
          <p:cNvPr id="13" name="TextBox 12">
            <a:extLst>
              <a:ext uri="{FF2B5EF4-FFF2-40B4-BE49-F238E27FC236}">
                <a16:creationId xmlns:a16="http://schemas.microsoft.com/office/drawing/2014/main" id="{CB1A3E5B-3E8E-7145-AAD7-4319EAB47212}"/>
              </a:ext>
            </a:extLst>
          </p:cNvPr>
          <p:cNvSpPr txBox="1"/>
          <p:nvPr/>
        </p:nvSpPr>
        <p:spPr>
          <a:xfrm>
            <a:off x="5947499" y="6279650"/>
            <a:ext cx="6039881" cy="646331"/>
          </a:xfrm>
          <a:prstGeom prst="rect">
            <a:avLst/>
          </a:prstGeom>
          <a:noFill/>
        </p:spPr>
        <p:txBody>
          <a:bodyPr wrap="square" rtlCol="0">
            <a:spAutoFit/>
          </a:bodyPr>
          <a:lstStyle/>
          <a:p>
            <a:r>
              <a:rPr lang="da-DK" dirty="0"/>
              <a:t>P-</a:t>
            </a:r>
            <a:r>
              <a:rPr lang="da-DK" dirty="0" err="1"/>
              <a:t>value</a:t>
            </a:r>
            <a:r>
              <a:rPr lang="da-DK" dirty="0"/>
              <a:t> for FCR vs </a:t>
            </a:r>
            <a:r>
              <a:rPr lang="da-DK" dirty="0" err="1"/>
              <a:t>Both</a:t>
            </a:r>
            <a:r>
              <a:rPr lang="da-DK" dirty="0"/>
              <a:t> </a:t>
            </a:r>
            <a:r>
              <a:rPr lang="da-DK" dirty="0" err="1"/>
              <a:t>control</a:t>
            </a:r>
            <a:r>
              <a:rPr lang="da-DK" dirty="0"/>
              <a:t> </a:t>
            </a:r>
            <a:r>
              <a:rPr lang="da-DK" dirty="0" err="1"/>
              <a:t>groups</a:t>
            </a:r>
            <a:r>
              <a:rPr lang="da-DK" dirty="0"/>
              <a:t>, </a:t>
            </a:r>
            <a:r>
              <a:rPr lang="da-DK" dirty="0" err="1"/>
              <a:t>missense</a:t>
            </a:r>
            <a:r>
              <a:rPr lang="da-DK" dirty="0"/>
              <a:t> </a:t>
            </a:r>
            <a:r>
              <a:rPr lang="da-DK" dirty="0" err="1"/>
              <a:t>highlighted</a:t>
            </a:r>
            <a:endParaRPr lang="da-DK" dirty="0"/>
          </a:p>
        </p:txBody>
      </p:sp>
      <p:pic>
        <p:nvPicPr>
          <p:cNvPr id="9" name="Content Placeholder 8">
            <a:extLst>
              <a:ext uri="{FF2B5EF4-FFF2-40B4-BE49-F238E27FC236}">
                <a16:creationId xmlns:a16="http://schemas.microsoft.com/office/drawing/2014/main" id="{5C29A54C-1A22-9548-B81B-5B4C3AA6630D}"/>
              </a:ext>
            </a:extLst>
          </p:cNvPr>
          <p:cNvPicPr>
            <a:picLocks noGrp="1" noChangeAspect="1"/>
          </p:cNvPicPr>
          <p:nvPr>
            <p:ph sz="half" idx="2"/>
          </p:nvPr>
        </p:nvPicPr>
        <p:blipFill>
          <a:blip r:embed="rId3"/>
          <a:stretch>
            <a:fillRect/>
          </a:stretch>
        </p:blipFill>
        <p:spPr>
          <a:xfrm>
            <a:off x="5795127" y="620714"/>
            <a:ext cx="5658936" cy="5658936"/>
          </a:xfrm>
        </p:spPr>
      </p:pic>
      <p:cxnSp>
        <p:nvCxnSpPr>
          <p:cNvPr id="14" name="Straight Arrow Connector 13">
            <a:extLst>
              <a:ext uri="{FF2B5EF4-FFF2-40B4-BE49-F238E27FC236}">
                <a16:creationId xmlns:a16="http://schemas.microsoft.com/office/drawing/2014/main" id="{18FDF580-8E94-4346-AAB0-D83FFCA5867E}"/>
              </a:ext>
            </a:extLst>
          </p:cNvPr>
          <p:cNvCxnSpPr>
            <a:cxnSpLocks/>
          </p:cNvCxnSpPr>
          <p:nvPr/>
        </p:nvCxnSpPr>
        <p:spPr>
          <a:xfrm flipH="1">
            <a:off x="10909005" y="1339702"/>
            <a:ext cx="235082" cy="2743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15BC8C2-721E-5640-B20F-DE7F34AF5908}"/>
              </a:ext>
            </a:extLst>
          </p:cNvPr>
          <p:cNvCxnSpPr>
            <a:cxnSpLocks/>
          </p:cNvCxnSpPr>
          <p:nvPr/>
        </p:nvCxnSpPr>
        <p:spPr>
          <a:xfrm flipH="1">
            <a:off x="9835116" y="1339702"/>
            <a:ext cx="1308972" cy="3455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EFE9798-1895-C045-AEC3-B9A640E766EA}"/>
              </a:ext>
            </a:extLst>
          </p:cNvPr>
          <p:cNvCxnSpPr>
            <a:cxnSpLocks/>
          </p:cNvCxnSpPr>
          <p:nvPr/>
        </p:nvCxnSpPr>
        <p:spPr>
          <a:xfrm flipH="1">
            <a:off x="6539023" y="1339701"/>
            <a:ext cx="4605064" cy="334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Table 23">
            <a:extLst>
              <a:ext uri="{FF2B5EF4-FFF2-40B4-BE49-F238E27FC236}">
                <a16:creationId xmlns:a16="http://schemas.microsoft.com/office/drawing/2014/main" id="{66964F6D-72A0-E84E-B554-2E3EB053C6DA}"/>
              </a:ext>
            </a:extLst>
          </p:cNvPr>
          <p:cNvGraphicFramePr>
            <a:graphicFrameLocks noGrp="1"/>
          </p:cNvGraphicFramePr>
          <p:nvPr>
            <p:extLst>
              <p:ext uri="{D42A27DB-BD31-4B8C-83A1-F6EECF244321}">
                <p14:modId xmlns:p14="http://schemas.microsoft.com/office/powerpoint/2010/main" val="1543692976"/>
              </p:ext>
            </p:extLst>
          </p:nvPr>
        </p:nvGraphicFramePr>
        <p:xfrm>
          <a:off x="295461" y="3841218"/>
          <a:ext cx="5602289" cy="1257300"/>
        </p:xfrm>
        <a:graphic>
          <a:graphicData uri="http://schemas.openxmlformats.org/drawingml/2006/table">
            <a:tbl>
              <a:tblPr firstRow="1">
                <a:tableStyleId>{5C22544A-7EE6-4342-B048-85BDC9FD1C3A}</a:tableStyleId>
              </a:tblPr>
              <a:tblGrid>
                <a:gridCol w="1168400">
                  <a:extLst>
                    <a:ext uri="{9D8B030D-6E8A-4147-A177-3AD203B41FA5}">
                      <a16:colId xmlns:a16="http://schemas.microsoft.com/office/drawing/2014/main" val="2786437472"/>
                    </a:ext>
                  </a:extLst>
                </a:gridCol>
                <a:gridCol w="973138">
                  <a:extLst>
                    <a:ext uri="{9D8B030D-6E8A-4147-A177-3AD203B41FA5}">
                      <a16:colId xmlns:a16="http://schemas.microsoft.com/office/drawing/2014/main" val="2256236251"/>
                    </a:ext>
                  </a:extLst>
                </a:gridCol>
                <a:gridCol w="908050">
                  <a:extLst>
                    <a:ext uri="{9D8B030D-6E8A-4147-A177-3AD203B41FA5}">
                      <a16:colId xmlns:a16="http://schemas.microsoft.com/office/drawing/2014/main" val="1393162946"/>
                    </a:ext>
                  </a:extLst>
                </a:gridCol>
                <a:gridCol w="908050">
                  <a:extLst>
                    <a:ext uri="{9D8B030D-6E8A-4147-A177-3AD203B41FA5}">
                      <a16:colId xmlns:a16="http://schemas.microsoft.com/office/drawing/2014/main" val="1127083431"/>
                    </a:ext>
                  </a:extLst>
                </a:gridCol>
                <a:gridCol w="782638">
                  <a:extLst>
                    <a:ext uri="{9D8B030D-6E8A-4147-A177-3AD203B41FA5}">
                      <a16:colId xmlns:a16="http://schemas.microsoft.com/office/drawing/2014/main" val="2990908870"/>
                    </a:ext>
                  </a:extLst>
                </a:gridCol>
                <a:gridCol w="862013">
                  <a:extLst>
                    <a:ext uri="{9D8B030D-6E8A-4147-A177-3AD203B41FA5}">
                      <a16:colId xmlns:a16="http://schemas.microsoft.com/office/drawing/2014/main" val="1089270710"/>
                    </a:ext>
                  </a:extLst>
                </a:gridCol>
              </a:tblGrid>
              <a:tr h="203200">
                <a:tc>
                  <a:txBody>
                    <a:bodyPr/>
                    <a:lstStyle/>
                    <a:p>
                      <a:pPr algn="l" fontAlgn="b"/>
                      <a:r>
                        <a:rPr lang="da-DK" sz="2000" u="none" strike="noStrike" dirty="0">
                          <a:effectLst/>
                        </a:rPr>
                        <a:t>Position</a:t>
                      </a:r>
                      <a:endParaRPr lang="da-DK"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dirty="0">
                          <a:effectLst/>
                        </a:rPr>
                        <a:t>Change</a:t>
                      </a:r>
                      <a:endParaRPr lang="da-DK"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dirty="0" err="1">
                          <a:effectLst/>
                        </a:rPr>
                        <a:t>P</a:t>
                      </a:r>
                      <a:r>
                        <a:rPr lang="da-DK" sz="2000" u="none" strike="noStrike" baseline="-25000" dirty="0" err="1">
                          <a:effectLst/>
                        </a:rPr>
                        <a:t>erik</a:t>
                      </a:r>
                      <a:endParaRPr lang="da-DK" sz="2000" b="0" i="0" u="none" strike="noStrike" baseline="-25000" dirty="0">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dirty="0" err="1">
                          <a:effectLst/>
                        </a:rPr>
                        <a:t>P</a:t>
                      </a:r>
                      <a:r>
                        <a:rPr lang="da-DK" sz="2000" u="none" strike="noStrike" baseline="-25000" dirty="0" err="1">
                          <a:effectLst/>
                        </a:rPr>
                        <a:t>iDog</a:t>
                      </a:r>
                      <a:endParaRPr lang="da-DK" sz="2000" b="0" i="0" u="none" strike="noStrike" baseline="-25000" dirty="0">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dirty="0" err="1">
                          <a:effectLst/>
                        </a:rPr>
                        <a:t>FST</a:t>
                      </a:r>
                      <a:r>
                        <a:rPr lang="da-DK" sz="2000" u="none" strike="noStrike" baseline="-25000" dirty="0" err="1">
                          <a:effectLst/>
                        </a:rPr>
                        <a:t>erik</a:t>
                      </a:r>
                      <a:endParaRPr lang="da-DK" sz="2000" b="0" i="0" u="none" strike="noStrike" baseline="-25000" dirty="0">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dirty="0" err="1">
                          <a:effectLst/>
                        </a:rPr>
                        <a:t>FST</a:t>
                      </a:r>
                      <a:r>
                        <a:rPr lang="da-DK" sz="2000" u="none" strike="noStrike" baseline="-25000" dirty="0" err="1">
                          <a:effectLst/>
                        </a:rPr>
                        <a:t>iDog</a:t>
                      </a:r>
                      <a:endParaRPr lang="da-DK" sz="2000" b="0" i="0" u="none" strike="noStrike" baseline="-25000"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37760457"/>
                  </a:ext>
                </a:extLst>
              </a:tr>
              <a:tr h="203200">
                <a:tc>
                  <a:txBody>
                    <a:bodyPr/>
                    <a:lstStyle/>
                    <a:p>
                      <a:pPr algn="l" fontAlgn="b"/>
                      <a:r>
                        <a:rPr lang="da-DK" sz="2000" u="none" strike="noStrike" dirty="0">
                          <a:effectLst/>
                        </a:rPr>
                        <a:t>93143512</a:t>
                      </a:r>
                      <a:endParaRPr lang="da-DK"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a:effectLst/>
                        </a:rPr>
                        <a:t>V/I</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1.5E-05</a:t>
                      </a:r>
                      <a:endParaRPr lang="da-DK" sz="2000" b="0" i="0" u="none" strike="noStrike">
                        <a:solidFill>
                          <a:srgbClr val="9C0006"/>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8.0E-03</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0.19</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0.08</a:t>
                      </a:r>
                      <a:endParaRPr lang="da-DK"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84116874"/>
                  </a:ext>
                </a:extLst>
              </a:tr>
              <a:tr h="203200">
                <a:tc>
                  <a:txBody>
                    <a:bodyPr/>
                    <a:lstStyle/>
                    <a:p>
                      <a:pPr algn="l" fontAlgn="b"/>
                      <a:r>
                        <a:rPr lang="da-DK" sz="2000" u="none" strike="noStrike" dirty="0">
                          <a:effectLst/>
                        </a:rPr>
                        <a:t>93354662</a:t>
                      </a:r>
                      <a:endParaRPr lang="da-DK"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a:effectLst/>
                        </a:rPr>
                        <a:t>R/H</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7.2E-05</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9.0E-03</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0.15</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0.07</a:t>
                      </a:r>
                      <a:endParaRPr lang="da-DK"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22443689"/>
                  </a:ext>
                </a:extLst>
              </a:tr>
              <a:tr h="203200">
                <a:tc>
                  <a:txBody>
                    <a:bodyPr/>
                    <a:lstStyle/>
                    <a:p>
                      <a:pPr algn="l" fontAlgn="b"/>
                      <a:r>
                        <a:rPr lang="da-DK" sz="2000" u="none" strike="noStrike" dirty="0">
                          <a:effectLst/>
                        </a:rPr>
                        <a:t>93423884</a:t>
                      </a:r>
                      <a:endParaRPr lang="da-DK"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a:effectLst/>
                        </a:rPr>
                        <a:t>P/R</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3.8E-09</a:t>
                      </a:r>
                      <a:endParaRPr lang="da-DK" sz="2000" b="0" i="0" u="none" strike="noStrike">
                        <a:solidFill>
                          <a:srgbClr val="9C0006"/>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1.2E-05</a:t>
                      </a:r>
                      <a:endParaRPr lang="da-DK" sz="2000" b="0" i="0" u="none" strike="noStrike">
                        <a:solidFill>
                          <a:srgbClr val="9C0006"/>
                        </a:solidFill>
                        <a:effectLst/>
                        <a:latin typeface="Calibri" panose="020F0502020204030204" pitchFamily="34" charset="0"/>
                      </a:endParaRPr>
                    </a:p>
                  </a:txBody>
                  <a:tcPr marL="9525" marR="9525" marT="9525" marB="0" anchor="b"/>
                </a:tc>
                <a:tc>
                  <a:txBody>
                    <a:bodyPr/>
                    <a:lstStyle/>
                    <a:p>
                      <a:pPr algn="r" fontAlgn="b"/>
                      <a:r>
                        <a:rPr lang="da-DK" sz="2000" u="none" strike="noStrike" dirty="0">
                          <a:effectLst/>
                        </a:rPr>
                        <a:t>0.32</a:t>
                      </a:r>
                      <a:endParaRPr lang="da-DK"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dirty="0">
                          <a:effectLst/>
                        </a:rPr>
                        <a:t>0.20</a:t>
                      </a:r>
                      <a:endParaRPr lang="da-DK"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53098219"/>
                  </a:ext>
                </a:extLst>
              </a:tr>
            </a:tbl>
          </a:graphicData>
        </a:graphic>
      </p:graphicFrame>
    </p:spTree>
    <p:extLst>
      <p:ext uri="{BB962C8B-B14F-4D97-AF65-F5344CB8AC3E}">
        <p14:creationId xmlns:p14="http://schemas.microsoft.com/office/powerpoint/2010/main" val="3842262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ED5FA-AD75-1C44-A391-13BE25B2808C}"/>
              </a:ext>
            </a:extLst>
          </p:cNvPr>
          <p:cNvSpPr>
            <a:spLocks noGrp="1"/>
          </p:cNvSpPr>
          <p:nvPr>
            <p:ph type="title"/>
          </p:nvPr>
        </p:nvSpPr>
        <p:spPr/>
        <p:txBody>
          <a:bodyPr/>
          <a:lstStyle/>
          <a:p>
            <a:r>
              <a:rPr lang="da-DK" dirty="0"/>
              <a:t>Genes </a:t>
            </a:r>
            <a:r>
              <a:rPr lang="da-DK" dirty="0" err="1"/>
              <a:t>associated</a:t>
            </a:r>
            <a:r>
              <a:rPr lang="da-DK" dirty="0"/>
              <a:t> with </a:t>
            </a:r>
            <a:r>
              <a:rPr lang="da-DK" dirty="0" err="1"/>
              <a:t>histiocytic</a:t>
            </a:r>
            <a:r>
              <a:rPr lang="da-DK" dirty="0"/>
              <a:t>  </a:t>
            </a:r>
            <a:r>
              <a:rPr lang="da-DK" dirty="0" err="1"/>
              <a:t>disease</a:t>
            </a:r>
            <a:r>
              <a:rPr lang="da-DK" dirty="0"/>
              <a:t> HS-FCR vs All </a:t>
            </a:r>
            <a:r>
              <a:rPr lang="da-DK" dirty="0" err="1"/>
              <a:t>other</a:t>
            </a:r>
            <a:endParaRPr lang="da-DK" dirty="0"/>
          </a:p>
        </p:txBody>
      </p:sp>
      <p:graphicFrame>
        <p:nvGraphicFramePr>
          <p:cNvPr id="6" name="Content Placeholder 5">
            <a:extLst>
              <a:ext uri="{FF2B5EF4-FFF2-40B4-BE49-F238E27FC236}">
                <a16:creationId xmlns:a16="http://schemas.microsoft.com/office/drawing/2014/main" id="{967252AB-15EB-D64C-9698-431B7B3A7C55}"/>
              </a:ext>
            </a:extLst>
          </p:cNvPr>
          <p:cNvGraphicFramePr>
            <a:graphicFrameLocks noGrp="1"/>
          </p:cNvGraphicFramePr>
          <p:nvPr>
            <p:ph idx="1"/>
            <p:extLst>
              <p:ext uri="{D42A27DB-BD31-4B8C-83A1-F6EECF244321}">
                <p14:modId xmlns:p14="http://schemas.microsoft.com/office/powerpoint/2010/main" val="4019194994"/>
              </p:ext>
            </p:extLst>
          </p:nvPr>
        </p:nvGraphicFramePr>
        <p:xfrm>
          <a:off x="588964" y="1230333"/>
          <a:ext cx="9564874" cy="4889177"/>
        </p:xfrm>
        <a:graphic>
          <a:graphicData uri="http://schemas.openxmlformats.org/drawingml/2006/table">
            <a:tbl>
              <a:tblPr firstRow="1">
                <a:tableStyleId>{5C22544A-7EE6-4342-B048-85BDC9FD1C3A}</a:tableStyleId>
              </a:tblPr>
              <a:tblGrid>
                <a:gridCol w="847688">
                  <a:extLst>
                    <a:ext uri="{9D8B030D-6E8A-4147-A177-3AD203B41FA5}">
                      <a16:colId xmlns:a16="http://schemas.microsoft.com/office/drawing/2014/main" val="3321607440"/>
                    </a:ext>
                  </a:extLst>
                </a:gridCol>
                <a:gridCol w="1595400">
                  <a:extLst>
                    <a:ext uri="{9D8B030D-6E8A-4147-A177-3AD203B41FA5}">
                      <a16:colId xmlns:a16="http://schemas.microsoft.com/office/drawing/2014/main" val="2941895845"/>
                    </a:ext>
                  </a:extLst>
                </a:gridCol>
                <a:gridCol w="635430">
                  <a:extLst>
                    <a:ext uri="{9D8B030D-6E8A-4147-A177-3AD203B41FA5}">
                      <a16:colId xmlns:a16="http://schemas.microsoft.com/office/drawing/2014/main" val="227617471"/>
                    </a:ext>
                  </a:extLst>
                </a:gridCol>
                <a:gridCol w="1808125">
                  <a:extLst>
                    <a:ext uri="{9D8B030D-6E8A-4147-A177-3AD203B41FA5}">
                      <a16:colId xmlns:a16="http://schemas.microsoft.com/office/drawing/2014/main" val="863137516"/>
                    </a:ext>
                  </a:extLst>
                </a:gridCol>
                <a:gridCol w="1806538">
                  <a:extLst>
                    <a:ext uri="{9D8B030D-6E8A-4147-A177-3AD203B41FA5}">
                      <a16:colId xmlns:a16="http://schemas.microsoft.com/office/drawing/2014/main" val="3019706994"/>
                    </a:ext>
                  </a:extLst>
                </a:gridCol>
                <a:gridCol w="396838">
                  <a:extLst>
                    <a:ext uri="{9D8B030D-6E8A-4147-A177-3AD203B41FA5}">
                      <a16:colId xmlns:a16="http://schemas.microsoft.com/office/drawing/2014/main" val="4057183947"/>
                    </a:ext>
                  </a:extLst>
                </a:gridCol>
                <a:gridCol w="1004850">
                  <a:extLst>
                    <a:ext uri="{9D8B030D-6E8A-4147-A177-3AD203B41FA5}">
                      <a16:colId xmlns:a16="http://schemas.microsoft.com/office/drawing/2014/main" val="3942628593"/>
                    </a:ext>
                  </a:extLst>
                </a:gridCol>
                <a:gridCol w="1470005">
                  <a:extLst>
                    <a:ext uri="{9D8B030D-6E8A-4147-A177-3AD203B41FA5}">
                      <a16:colId xmlns:a16="http://schemas.microsoft.com/office/drawing/2014/main" val="1544364590"/>
                    </a:ext>
                  </a:extLst>
                </a:gridCol>
              </a:tblGrid>
              <a:tr h="365992">
                <a:tc>
                  <a:txBody>
                    <a:bodyPr/>
                    <a:lstStyle/>
                    <a:p>
                      <a:pPr algn="l" fontAlgn="b"/>
                      <a:r>
                        <a:rPr lang="da-DK" sz="2000" u="none" strike="noStrike">
                          <a:effectLst/>
                        </a:rPr>
                        <a:t>Gene</a:t>
                      </a:r>
                      <a:endParaRPr lang="da-DK" sz="2000" b="0" i="0" u="none" strike="noStrike">
                        <a:solidFill>
                          <a:srgbClr val="000000"/>
                        </a:solidFill>
                        <a:effectLst/>
                        <a:latin typeface="Calibri" panose="020F0502020204030204" pitchFamily="34" charset="0"/>
                      </a:endParaRPr>
                    </a:p>
                  </a:txBody>
                  <a:tcPr marL="7125" marR="7125" marT="7125" marB="0" anchor="b"/>
                </a:tc>
                <a:tc>
                  <a:txBody>
                    <a:bodyPr/>
                    <a:lstStyle/>
                    <a:p>
                      <a:pPr algn="l" fontAlgn="b"/>
                      <a:r>
                        <a:rPr lang="da-DK" sz="2000" u="none" strike="noStrike">
                          <a:effectLst/>
                        </a:rPr>
                        <a:t>SNP</a:t>
                      </a:r>
                      <a:endParaRPr lang="da-DK" sz="2000" b="0" i="0" u="none" strike="noStrike">
                        <a:solidFill>
                          <a:srgbClr val="000000"/>
                        </a:solidFill>
                        <a:effectLst/>
                        <a:latin typeface="Calibri" panose="020F0502020204030204" pitchFamily="34" charset="0"/>
                      </a:endParaRPr>
                    </a:p>
                  </a:txBody>
                  <a:tcPr marL="7125" marR="7125" marT="7125" marB="0" anchor="b"/>
                </a:tc>
                <a:tc>
                  <a:txBody>
                    <a:bodyPr/>
                    <a:lstStyle/>
                    <a:p>
                      <a:pPr algn="l" fontAlgn="b"/>
                      <a:r>
                        <a:rPr lang="da-DK" sz="2000" u="none" strike="noStrike">
                          <a:effectLst/>
                        </a:rPr>
                        <a:t>A1</a:t>
                      </a:r>
                      <a:endParaRPr lang="da-DK" sz="2000" b="0" i="0" u="none" strike="noStrike">
                        <a:solidFill>
                          <a:srgbClr val="000000"/>
                        </a:solidFill>
                        <a:effectLst/>
                        <a:latin typeface="Calibri" panose="020F0502020204030204" pitchFamily="34" charset="0"/>
                      </a:endParaRPr>
                    </a:p>
                  </a:txBody>
                  <a:tcPr marL="7125" marR="7125" marT="7125" marB="0" anchor="b"/>
                </a:tc>
                <a:tc>
                  <a:txBody>
                    <a:bodyPr/>
                    <a:lstStyle/>
                    <a:p>
                      <a:pPr algn="l" fontAlgn="b"/>
                      <a:r>
                        <a:rPr lang="da-DK" sz="2000" u="none" strike="noStrike" dirty="0">
                          <a:effectLst/>
                        </a:rPr>
                        <a:t>MAF</a:t>
                      </a:r>
                      <a:r>
                        <a:rPr lang="da-DK" sz="2000" u="none" strike="noStrike" baseline="-25000" dirty="0">
                          <a:effectLst/>
                        </a:rPr>
                        <a:t>A1</a:t>
                      </a:r>
                      <a:r>
                        <a:rPr lang="da-DK" sz="2000" u="none" strike="noStrike" dirty="0">
                          <a:effectLst/>
                        </a:rPr>
                        <a:t> HS-FCR</a:t>
                      </a:r>
                      <a:endParaRPr lang="da-DK" sz="2000" b="0" i="0" u="none" strike="noStrike" dirty="0">
                        <a:solidFill>
                          <a:srgbClr val="000000"/>
                        </a:solidFill>
                        <a:effectLst/>
                        <a:latin typeface="Calibri" panose="020F0502020204030204" pitchFamily="34" charset="0"/>
                      </a:endParaRPr>
                    </a:p>
                  </a:txBody>
                  <a:tcPr marL="7125" marR="7125" marT="7125" marB="0" anchor="b"/>
                </a:tc>
                <a:tc>
                  <a:txBody>
                    <a:bodyPr/>
                    <a:lstStyle/>
                    <a:p>
                      <a:pPr algn="l" fontAlgn="b"/>
                      <a:r>
                        <a:rPr lang="da-DK" sz="2000" u="none" strike="noStrike" dirty="0">
                          <a:effectLst/>
                        </a:rPr>
                        <a:t>MAF</a:t>
                      </a:r>
                      <a:r>
                        <a:rPr lang="da-DK" sz="2000" u="none" strike="noStrike" baseline="-25000" dirty="0">
                          <a:effectLst/>
                        </a:rPr>
                        <a:t>A1</a:t>
                      </a:r>
                      <a:r>
                        <a:rPr lang="da-DK" sz="2000" u="none" strike="noStrike" dirty="0">
                          <a:effectLst/>
                        </a:rPr>
                        <a:t> Control</a:t>
                      </a:r>
                      <a:endParaRPr lang="da-DK" sz="2000" b="0" i="0" u="none" strike="noStrike" dirty="0">
                        <a:solidFill>
                          <a:srgbClr val="000000"/>
                        </a:solidFill>
                        <a:effectLst/>
                        <a:latin typeface="Calibri" panose="020F0502020204030204" pitchFamily="34" charset="0"/>
                      </a:endParaRPr>
                    </a:p>
                  </a:txBody>
                  <a:tcPr marL="7125" marR="7125" marT="7125" marB="0" anchor="b"/>
                </a:tc>
                <a:tc>
                  <a:txBody>
                    <a:bodyPr/>
                    <a:lstStyle/>
                    <a:p>
                      <a:pPr algn="l" fontAlgn="b"/>
                      <a:r>
                        <a:rPr lang="da-DK" sz="2000" u="none" strike="noStrike">
                          <a:effectLst/>
                        </a:rPr>
                        <a:t>A2</a:t>
                      </a:r>
                      <a:endParaRPr lang="da-DK" sz="2000" b="0" i="0" u="none" strike="noStrike">
                        <a:solidFill>
                          <a:srgbClr val="000000"/>
                        </a:solidFill>
                        <a:effectLst/>
                        <a:latin typeface="Calibri" panose="020F0502020204030204" pitchFamily="34" charset="0"/>
                      </a:endParaRPr>
                    </a:p>
                  </a:txBody>
                  <a:tcPr marL="7125" marR="7125" marT="7125" marB="0" anchor="b"/>
                </a:tc>
                <a:tc>
                  <a:txBody>
                    <a:bodyPr/>
                    <a:lstStyle/>
                    <a:p>
                      <a:pPr algn="l" fontAlgn="b"/>
                      <a:r>
                        <a:rPr lang="da-DK" sz="2000" u="none" strike="noStrike" dirty="0" err="1">
                          <a:effectLst/>
                        </a:rPr>
                        <a:t>P</a:t>
                      </a:r>
                      <a:r>
                        <a:rPr lang="da-DK" sz="2000" u="none" strike="noStrike" baseline="-25000" dirty="0" err="1">
                          <a:effectLst/>
                        </a:rPr>
                        <a:t>raw</a:t>
                      </a:r>
                      <a:endParaRPr lang="da-DK" sz="2000" b="0" i="0" u="none" strike="noStrike" dirty="0">
                        <a:solidFill>
                          <a:srgbClr val="000000"/>
                        </a:solidFill>
                        <a:effectLst/>
                        <a:latin typeface="Calibri" panose="020F0502020204030204" pitchFamily="34" charset="0"/>
                      </a:endParaRPr>
                    </a:p>
                  </a:txBody>
                  <a:tcPr marL="7125" marR="7125" marT="7125" marB="0" anchor="b"/>
                </a:tc>
                <a:tc>
                  <a:txBody>
                    <a:bodyPr/>
                    <a:lstStyle/>
                    <a:p>
                      <a:pPr algn="l" fontAlgn="b"/>
                      <a:r>
                        <a:rPr lang="da-DK" sz="2000" u="none" strike="noStrike" dirty="0">
                          <a:effectLst/>
                        </a:rPr>
                        <a:t>OR</a:t>
                      </a:r>
                      <a:endParaRPr lang="da-DK" sz="2000" b="0" i="0" u="none" strike="noStrike" dirty="0">
                        <a:solidFill>
                          <a:srgbClr val="000000"/>
                        </a:solidFill>
                        <a:effectLst/>
                        <a:latin typeface="Calibri" panose="020F0502020204030204" pitchFamily="34" charset="0"/>
                      </a:endParaRPr>
                    </a:p>
                  </a:txBody>
                  <a:tcPr marL="7125" marR="7125" marT="7125" marB="0" anchor="b"/>
                </a:tc>
                <a:extLst>
                  <a:ext uri="{0D108BD9-81ED-4DB2-BD59-A6C34878D82A}">
                    <a16:rowId xmlns:a16="http://schemas.microsoft.com/office/drawing/2014/main" val="3980369516"/>
                  </a:ext>
                </a:extLst>
              </a:tr>
              <a:tr h="280739">
                <a:tc>
                  <a:txBody>
                    <a:bodyPr/>
                    <a:lstStyle/>
                    <a:p>
                      <a:pPr algn="ctr" fontAlgn="b"/>
                      <a:r>
                        <a:rPr lang="da-DK" sz="1600" u="none" strike="noStrike" dirty="0">
                          <a:effectLst/>
                        </a:rPr>
                        <a:t>GTSF1</a:t>
                      </a:r>
                      <a:endParaRPr lang="da-DK" sz="1600" b="0" i="0" u="none" strike="noStrike" dirty="0">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chr27_864411</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A</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0.75</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0.05363 </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G</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dirty="0">
                          <a:effectLst/>
                        </a:rPr>
                        <a:t>2.311e-09 </a:t>
                      </a:r>
                      <a:endParaRPr lang="da-DK" sz="1600" b="0" i="0" u="none" strike="noStrike" dirty="0">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52.94</a:t>
                      </a:r>
                      <a:endParaRPr lang="da-DK" sz="1600" b="0" i="0" u="none" strike="noStrike">
                        <a:solidFill>
                          <a:srgbClr val="000000"/>
                        </a:solidFill>
                        <a:effectLst/>
                        <a:latin typeface="Calibri" panose="020F0502020204030204" pitchFamily="34" charset="0"/>
                      </a:endParaRPr>
                    </a:p>
                  </a:txBody>
                  <a:tcPr marL="7125" marR="7125" marT="7125" marB="0" anchor="b"/>
                </a:tc>
                <a:extLst>
                  <a:ext uri="{0D108BD9-81ED-4DB2-BD59-A6C34878D82A}">
                    <a16:rowId xmlns:a16="http://schemas.microsoft.com/office/drawing/2014/main" val="2368599268"/>
                  </a:ext>
                </a:extLst>
              </a:tr>
              <a:tr h="326342">
                <a:tc>
                  <a:txBody>
                    <a:bodyPr/>
                    <a:lstStyle/>
                    <a:p>
                      <a:pPr algn="ctr" fontAlgn="b"/>
                      <a:r>
                        <a:rPr lang="da-DK" sz="1600" u="none" strike="noStrike">
                          <a:effectLst/>
                        </a:rPr>
                        <a:t>COL3A</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chr36_30502150</a:t>
                      </a:r>
                      <a:endParaRPr lang="da-DK" sz="1600" b="0" i="0" u="none" strike="noStrike">
                        <a:solidFill>
                          <a:srgbClr val="000000"/>
                        </a:solidFill>
                        <a:effectLst/>
                        <a:latin typeface="Monaco" pitchFamily="2" charset="77"/>
                      </a:endParaRPr>
                    </a:p>
                  </a:txBody>
                  <a:tcPr marL="7125" marR="7125" marT="7125" marB="0" anchor="b"/>
                </a:tc>
                <a:tc>
                  <a:txBody>
                    <a:bodyPr/>
                    <a:lstStyle/>
                    <a:p>
                      <a:pPr algn="ctr" fontAlgn="b"/>
                      <a:r>
                        <a:rPr lang="da-DK" sz="1600" u="none" strike="noStrike">
                          <a:effectLst/>
                        </a:rPr>
                        <a:t>C</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0.75</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0.04844 </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T</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1.067e-09 </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58.93</a:t>
                      </a:r>
                      <a:endParaRPr lang="da-DK" sz="1600" b="0" i="0" u="none" strike="noStrike">
                        <a:solidFill>
                          <a:srgbClr val="000000"/>
                        </a:solidFill>
                        <a:effectLst/>
                        <a:latin typeface="Calibri" panose="020F0502020204030204" pitchFamily="34" charset="0"/>
                      </a:endParaRPr>
                    </a:p>
                  </a:txBody>
                  <a:tcPr marL="7125" marR="7125" marT="7125" marB="0" anchor="b"/>
                </a:tc>
                <a:extLst>
                  <a:ext uri="{0D108BD9-81ED-4DB2-BD59-A6C34878D82A}">
                    <a16:rowId xmlns:a16="http://schemas.microsoft.com/office/drawing/2014/main" val="123002872"/>
                  </a:ext>
                </a:extLst>
              </a:tr>
              <a:tr h="326342">
                <a:tc rowSpan="11">
                  <a:txBody>
                    <a:bodyPr/>
                    <a:lstStyle/>
                    <a:p>
                      <a:pPr algn="ctr" fontAlgn="ctr"/>
                      <a:r>
                        <a:rPr lang="da-DK" sz="1600" u="none" strike="noStrike" dirty="0">
                          <a:effectLst/>
                        </a:rPr>
                        <a:t>PIK3CA</a:t>
                      </a:r>
                      <a:endParaRPr lang="da-DK" sz="1600" b="0" i="0" u="none" strike="noStrike" dirty="0">
                        <a:solidFill>
                          <a:srgbClr val="000000"/>
                        </a:solidFill>
                        <a:effectLst/>
                        <a:latin typeface="Calibri (Body)"/>
                      </a:endParaRPr>
                    </a:p>
                  </a:txBody>
                  <a:tcPr marL="7125" marR="7125" marT="7125" marB="0" anchor="ctr"/>
                </a:tc>
                <a:tc>
                  <a:txBody>
                    <a:bodyPr/>
                    <a:lstStyle/>
                    <a:p>
                      <a:pPr algn="ctr" fontAlgn="b"/>
                      <a:r>
                        <a:rPr lang="da-DK" sz="1600" u="none" strike="noStrike">
                          <a:effectLst/>
                        </a:rPr>
                        <a:t>chr34_12634008</a:t>
                      </a:r>
                      <a:endParaRPr lang="da-DK" sz="1600" b="0" i="0" u="none" strike="noStrike">
                        <a:solidFill>
                          <a:srgbClr val="000000"/>
                        </a:solidFill>
                        <a:effectLst/>
                        <a:latin typeface="Monaco" pitchFamily="2" charset="77"/>
                      </a:endParaRPr>
                    </a:p>
                  </a:txBody>
                  <a:tcPr marL="7125" marR="7125" marT="7125" marB="0" anchor="b"/>
                </a:tc>
                <a:tc>
                  <a:txBody>
                    <a:bodyPr/>
                    <a:lstStyle/>
                    <a:p>
                      <a:pPr algn="ctr" fontAlgn="b"/>
                      <a:r>
                        <a:rPr lang="da-DK" sz="1600" u="none" strike="noStrike">
                          <a:effectLst/>
                        </a:rPr>
                        <a:t>T</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0.9167</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0.08824 </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A</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8.15E-11</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113.7</a:t>
                      </a:r>
                      <a:endParaRPr lang="da-DK" sz="1600" b="0" i="0" u="none" strike="noStrike">
                        <a:solidFill>
                          <a:srgbClr val="000000"/>
                        </a:solidFill>
                        <a:effectLst/>
                        <a:latin typeface="Calibri" panose="020F0502020204030204" pitchFamily="34" charset="0"/>
                      </a:endParaRPr>
                    </a:p>
                  </a:txBody>
                  <a:tcPr marL="7125" marR="7125" marT="7125" marB="0" anchor="b"/>
                </a:tc>
                <a:extLst>
                  <a:ext uri="{0D108BD9-81ED-4DB2-BD59-A6C34878D82A}">
                    <a16:rowId xmlns:a16="http://schemas.microsoft.com/office/drawing/2014/main" val="2525434981"/>
                  </a:ext>
                </a:extLst>
              </a:tr>
              <a:tr h="326342">
                <a:tc vMerge="1">
                  <a:txBody>
                    <a:bodyPr/>
                    <a:lstStyle/>
                    <a:p>
                      <a:endParaRPr lang="da-DK"/>
                    </a:p>
                  </a:txBody>
                  <a:tcPr/>
                </a:tc>
                <a:tc>
                  <a:txBody>
                    <a:bodyPr/>
                    <a:lstStyle/>
                    <a:p>
                      <a:pPr algn="ctr" fontAlgn="b"/>
                      <a:r>
                        <a:rPr lang="da-DK" sz="1600" u="none" strike="noStrike">
                          <a:effectLst/>
                        </a:rPr>
                        <a:t>chr34_12640975</a:t>
                      </a:r>
                      <a:endParaRPr lang="da-DK" sz="1600" b="0" i="0" u="none" strike="noStrike">
                        <a:solidFill>
                          <a:srgbClr val="000000"/>
                        </a:solidFill>
                        <a:effectLst/>
                        <a:latin typeface="Monaco" pitchFamily="2" charset="77"/>
                      </a:endParaRPr>
                    </a:p>
                  </a:txBody>
                  <a:tcPr marL="7125" marR="7125" marT="7125" marB="0" anchor="b"/>
                </a:tc>
                <a:tc>
                  <a:txBody>
                    <a:bodyPr/>
                    <a:lstStyle/>
                    <a:p>
                      <a:pPr algn="ctr" fontAlgn="b"/>
                      <a:r>
                        <a:rPr lang="da-DK" sz="1600" u="none" strike="noStrike">
                          <a:effectLst/>
                        </a:rPr>
                        <a:t>G</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0.9167</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0.26120 </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dirty="0">
                          <a:effectLst/>
                        </a:rPr>
                        <a:t>C</a:t>
                      </a:r>
                      <a:endParaRPr lang="da-DK" sz="1600" b="0" i="0" u="none" strike="noStrike" dirty="0">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dirty="0">
                          <a:effectLst/>
                        </a:rPr>
                        <a:t>4.740e-06 </a:t>
                      </a:r>
                      <a:endParaRPr lang="da-DK" sz="1600" b="0" i="0" u="none" strike="noStrike" dirty="0">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31.11</a:t>
                      </a:r>
                      <a:endParaRPr lang="da-DK" sz="1600" b="0" i="0" u="none" strike="noStrike">
                        <a:solidFill>
                          <a:srgbClr val="000000"/>
                        </a:solidFill>
                        <a:effectLst/>
                        <a:latin typeface="Calibri" panose="020F0502020204030204" pitchFamily="34" charset="0"/>
                      </a:endParaRPr>
                    </a:p>
                  </a:txBody>
                  <a:tcPr marL="7125" marR="7125" marT="7125" marB="0" anchor="b"/>
                </a:tc>
                <a:extLst>
                  <a:ext uri="{0D108BD9-81ED-4DB2-BD59-A6C34878D82A}">
                    <a16:rowId xmlns:a16="http://schemas.microsoft.com/office/drawing/2014/main" val="3491519543"/>
                  </a:ext>
                </a:extLst>
              </a:tr>
              <a:tr h="326342">
                <a:tc vMerge="1">
                  <a:txBody>
                    <a:bodyPr/>
                    <a:lstStyle/>
                    <a:p>
                      <a:endParaRPr lang="da-DK"/>
                    </a:p>
                  </a:txBody>
                  <a:tcPr/>
                </a:tc>
                <a:tc>
                  <a:txBody>
                    <a:bodyPr/>
                    <a:lstStyle/>
                    <a:p>
                      <a:pPr algn="ctr" fontAlgn="b"/>
                      <a:r>
                        <a:rPr lang="da-DK" sz="1600" u="none" strike="noStrike">
                          <a:effectLst/>
                        </a:rPr>
                        <a:t>chr34_12643765</a:t>
                      </a:r>
                      <a:endParaRPr lang="da-DK" sz="1600" b="0" i="0" u="none" strike="noStrike">
                        <a:solidFill>
                          <a:srgbClr val="000000"/>
                        </a:solidFill>
                        <a:effectLst/>
                        <a:latin typeface="Monaco" pitchFamily="2" charset="77"/>
                      </a:endParaRPr>
                    </a:p>
                  </a:txBody>
                  <a:tcPr marL="7125" marR="7125" marT="7125" marB="0" anchor="b"/>
                </a:tc>
                <a:tc>
                  <a:txBody>
                    <a:bodyPr/>
                    <a:lstStyle/>
                    <a:p>
                      <a:pPr algn="ctr" fontAlgn="b"/>
                      <a:r>
                        <a:rPr lang="da-DK" sz="1600" u="none" strike="noStrike">
                          <a:effectLst/>
                        </a:rPr>
                        <a:t>C</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0.9167</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0.19830 </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T</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2.794e-07 </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44.48</a:t>
                      </a:r>
                      <a:endParaRPr lang="da-DK" sz="1600" b="0" i="0" u="none" strike="noStrike">
                        <a:solidFill>
                          <a:srgbClr val="000000"/>
                        </a:solidFill>
                        <a:effectLst/>
                        <a:latin typeface="Calibri" panose="020F0502020204030204" pitchFamily="34" charset="0"/>
                      </a:endParaRPr>
                    </a:p>
                  </a:txBody>
                  <a:tcPr marL="7125" marR="7125" marT="7125" marB="0" anchor="b"/>
                </a:tc>
                <a:extLst>
                  <a:ext uri="{0D108BD9-81ED-4DB2-BD59-A6C34878D82A}">
                    <a16:rowId xmlns:a16="http://schemas.microsoft.com/office/drawing/2014/main" val="3079735523"/>
                  </a:ext>
                </a:extLst>
              </a:tr>
              <a:tr h="326342">
                <a:tc vMerge="1">
                  <a:txBody>
                    <a:bodyPr/>
                    <a:lstStyle/>
                    <a:p>
                      <a:endParaRPr lang="da-DK"/>
                    </a:p>
                  </a:txBody>
                  <a:tcPr/>
                </a:tc>
                <a:tc>
                  <a:txBody>
                    <a:bodyPr/>
                    <a:lstStyle/>
                    <a:p>
                      <a:pPr algn="ctr" fontAlgn="b"/>
                      <a:r>
                        <a:rPr lang="da-DK" sz="1600" u="none" strike="noStrike">
                          <a:effectLst/>
                        </a:rPr>
                        <a:t>chr34_12643798</a:t>
                      </a:r>
                      <a:endParaRPr lang="da-DK" sz="1600" b="0" i="0" u="none" strike="noStrike">
                        <a:solidFill>
                          <a:srgbClr val="000000"/>
                        </a:solidFill>
                        <a:effectLst/>
                        <a:latin typeface="Monaco" pitchFamily="2" charset="77"/>
                      </a:endParaRPr>
                    </a:p>
                  </a:txBody>
                  <a:tcPr marL="7125" marR="7125" marT="7125" marB="0" anchor="b"/>
                </a:tc>
                <a:tc>
                  <a:txBody>
                    <a:bodyPr/>
                    <a:lstStyle/>
                    <a:p>
                      <a:pPr algn="ctr" fontAlgn="b"/>
                      <a:r>
                        <a:rPr lang="da-DK" sz="1600" u="none" strike="noStrike">
                          <a:effectLst/>
                        </a:rPr>
                        <a:t>A</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0.9167</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dirty="0">
                          <a:effectLst/>
                        </a:rPr>
                        <a:t>0.19030 </a:t>
                      </a:r>
                      <a:endParaRPr lang="da-DK" sz="1600" b="0" i="0" u="none" strike="noStrike" dirty="0">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G</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1.839e-07 </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46.8</a:t>
                      </a:r>
                      <a:endParaRPr lang="da-DK" sz="1600" b="0" i="0" u="none" strike="noStrike">
                        <a:solidFill>
                          <a:srgbClr val="000000"/>
                        </a:solidFill>
                        <a:effectLst/>
                        <a:latin typeface="Calibri" panose="020F0502020204030204" pitchFamily="34" charset="0"/>
                      </a:endParaRPr>
                    </a:p>
                  </a:txBody>
                  <a:tcPr marL="7125" marR="7125" marT="7125" marB="0" anchor="b"/>
                </a:tc>
                <a:extLst>
                  <a:ext uri="{0D108BD9-81ED-4DB2-BD59-A6C34878D82A}">
                    <a16:rowId xmlns:a16="http://schemas.microsoft.com/office/drawing/2014/main" val="2710453984"/>
                  </a:ext>
                </a:extLst>
              </a:tr>
              <a:tr h="326342">
                <a:tc vMerge="1">
                  <a:txBody>
                    <a:bodyPr/>
                    <a:lstStyle/>
                    <a:p>
                      <a:endParaRPr lang="da-DK"/>
                    </a:p>
                  </a:txBody>
                  <a:tcPr/>
                </a:tc>
                <a:tc>
                  <a:txBody>
                    <a:bodyPr/>
                    <a:lstStyle/>
                    <a:p>
                      <a:pPr algn="ctr" fontAlgn="b"/>
                      <a:r>
                        <a:rPr lang="da-DK" sz="1600" u="none" strike="noStrike">
                          <a:effectLst/>
                        </a:rPr>
                        <a:t>chr34_12645479</a:t>
                      </a:r>
                      <a:endParaRPr lang="da-DK" sz="1600" b="0" i="0" u="none" strike="noStrike">
                        <a:solidFill>
                          <a:srgbClr val="000000"/>
                        </a:solidFill>
                        <a:effectLst/>
                        <a:latin typeface="Monaco" pitchFamily="2" charset="77"/>
                      </a:endParaRPr>
                    </a:p>
                  </a:txBody>
                  <a:tcPr marL="7125" marR="7125" marT="7125" marB="0" anchor="b"/>
                </a:tc>
                <a:tc>
                  <a:txBody>
                    <a:bodyPr/>
                    <a:lstStyle/>
                    <a:p>
                      <a:pPr algn="ctr" fontAlgn="b"/>
                      <a:r>
                        <a:rPr lang="da-DK" sz="1600" u="none" strike="noStrike">
                          <a:effectLst/>
                        </a:rPr>
                        <a:t>G</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0.9167</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0.18510 </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T</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1.386e-07 </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48.42</a:t>
                      </a:r>
                      <a:endParaRPr lang="da-DK" sz="1600" b="0" i="0" u="none" strike="noStrike">
                        <a:solidFill>
                          <a:srgbClr val="000000"/>
                        </a:solidFill>
                        <a:effectLst/>
                        <a:latin typeface="Calibri" panose="020F0502020204030204" pitchFamily="34" charset="0"/>
                      </a:endParaRPr>
                    </a:p>
                  </a:txBody>
                  <a:tcPr marL="7125" marR="7125" marT="7125" marB="0" anchor="b"/>
                </a:tc>
                <a:extLst>
                  <a:ext uri="{0D108BD9-81ED-4DB2-BD59-A6C34878D82A}">
                    <a16:rowId xmlns:a16="http://schemas.microsoft.com/office/drawing/2014/main" val="3228645243"/>
                  </a:ext>
                </a:extLst>
              </a:tr>
              <a:tr h="326342">
                <a:tc vMerge="1">
                  <a:txBody>
                    <a:bodyPr/>
                    <a:lstStyle/>
                    <a:p>
                      <a:endParaRPr lang="da-DK"/>
                    </a:p>
                  </a:txBody>
                  <a:tcPr/>
                </a:tc>
                <a:tc>
                  <a:txBody>
                    <a:bodyPr/>
                    <a:lstStyle/>
                    <a:p>
                      <a:pPr algn="ctr" fontAlgn="b"/>
                      <a:r>
                        <a:rPr lang="da-DK" sz="1600" u="none" strike="noStrike">
                          <a:effectLst/>
                        </a:rPr>
                        <a:t>chr34_12645968</a:t>
                      </a:r>
                      <a:endParaRPr lang="da-DK" sz="1600" b="0" i="0" u="none" strike="noStrike">
                        <a:solidFill>
                          <a:srgbClr val="000000"/>
                        </a:solidFill>
                        <a:effectLst/>
                        <a:latin typeface="Monaco" pitchFamily="2" charset="77"/>
                      </a:endParaRPr>
                    </a:p>
                  </a:txBody>
                  <a:tcPr marL="7125" marR="7125" marT="7125" marB="0" anchor="b"/>
                </a:tc>
                <a:tc>
                  <a:txBody>
                    <a:bodyPr/>
                    <a:lstStyle/>
                    <a:p>
                      <a:pPr algn="ctr" fontAlgn="b"/>
                      <a:r>
                        <a:rPr lang="da-DK" sz="1600" u="none" strike="noStrike">
                          <a:effectLst/>
                        </a:rPr>
                        <a:t>T</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0.9167</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0.08824 </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C</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dirty="0">
                          <a:effectLst/>
                        </a:rPr>
                        <a:t>8.15E-11</a:t>
                      </a:r>
                      <a:endParaRPr lang="da-DK" sz="1600" b="0" i="0" u="none" strike="noStrike" dirty="0">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113.7</a:t>
                      </a:r>
                      <a:endParaRPr lang="da-DK" sz="1600" b="0" i="0" u="none" strike="noStrike">
                        <a:solidFill>
                          <a:srgbClr val="000000"/>
                        </a:solidFill>
                        <a:effectLst/>
                        <a:latin typeface="Calibri" panose="020F0502020204030204" pitchFamily="34" charset="0"/>
                      </a:endParaRPr>
                    </a:p>
                  </a:txBody>
                  <a:tcPr marL="7125" marR="7125" marT="7125" marB="0" anchor="b"/>
                </a:tc>
                <a:extLst>
                  <a:ext uri="{0D108BD9-81ED-4DB2-BD59-A6C34878D82A}">
                    <a16:rowId xmlns:a16="http://schemas.microsoft.com/office/drawing/2014/main" val="1169099835"/>
                  </a:ext>
                </a:extLst>
              </a:tr>
              <a:tr h="326342">
                <a:tc vMerge="1">
                  <a:txBody>
                    <a:bodyPr/>
                    <a:lstStyle/>
                    <a:p>
                      <a:endParaRPr lang="da-DK"/>
                    </a:p>
                  </a:txBody>
                  <a:tcPr/>
                </a:tc>
                <a:tc>
                  <a:txBody>
                    <a:bodyPr/>
                    <a:lstStyle/>
                    <a:p>
                      <a:pPr algn="ctr" fontAlgn="b"/>
                      <a:r>
                        <a:rPr lang="da-DK" sz="1600" u="none" strike="noStrike">
                          <a:effectLst/>
                        </a:rPr>
                        <a:t>chr34_12652838</a:t>
                      </a:r>
                      <a:endParaRPr lang="da-DK" sz="1600" b="0" i="0" u="none" strike="noStrike">
                        <a:solidFill>
                          <a:srgbClr val="000000"/>
                        </a:solidFill>
                        <a:effectLst/>
                        <a:latin typeface="Monaco" pitchFamily="2" charset="77"/>
                      </a:endParaRPr>
                    </a:p>
                  </a:txBody>
                  <a:tcPr marL="7125" marR="7125" marT="7125" marB="0" anchor="b"/>
                </a:tc>
                <a:tc>
                  <a:txBody>
                    <a:bodyPr/>
                    <a:lstStyle/>
                    <a:p>
                      <a:pPr algn="ctr" fontAlgn="b"/>
                      <a:r>
                        <a:rPr lang="da-DK" sz="1600" u="none" strike="noStrike">
                          <a:effectLst/>
                        </a:rPr>
                        <a:t>T</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0.9167</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0.23360 </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C</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dirty="0">
                          <a:effectLst/>
                        </a:rPr>
                        <a:t>1.501e-06 </a:t>
                      </a:r>
                      <a:endParaRPr lang="da-DK" sz="1600" b="0" i="0" u="none" strike="noStrike" dirty="0">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36.1</a:t>
                      </a:r>
                      <a:endParaRPr lang="da-DK" sz="1600" b="0" i="0" u="none" strike="noStrike">
                        <a:solidFill>
                          <a:srgbClr val="000000"/>
                        </a:solidFill>
                        <a:effectLst/>
                        <a:latin typeface="Calibri" panose="020F0502020204030204" pitchFamily="34" charset="0"/>
                      </a:endParaRPr>
                    </a:p>
                  </a:txBody>
                  <a:tcPr marL="7125" marR="7125" marT="7125" marB="0" anchor="b"/>
                </a:tc>
                <a:extLst>
                  <a:ext uri="{0D108BD9-81ED-4DB2-BD59-A6C34878D82A}">
                    <a16:rowId xmlns:a16="http://schemas.microsoft.com/office/drawing/2014/main" val="580738278"/>
                  </a:ext>
                </a:extLst>
              </a:tr>
              <a:tr h="326342">
                <a:tc vMerge="1">
                  <a:txBody>
                    <a:bodyPr/>
                    <a:lstStyle/>
                    <a:p>
                      <a:endParaRPr lang="da-DK"/>
                    </a:p>
                  </a:txBody>
                  <a:tcPr/>
                </a:tc>
                <a:tc>
                  <a:txBody>
                    <a:bodyPr/>
                    <a:lstStyle/>
                    <a:p>
                      <a:pPr algn="ctr" fontAlgn="b"/>
                      <a:r>
                        <a:rPr lang="da-DK" sz="1600" u="none" strike="noStrike">
                          <a:effectLst/>
                        </a:rPr>
                        <a:t>chr34_12656938</a:t>
                      </a:r>
                      <a:endParaRPr lang="da-DK" sz="1600" b="0" i="0" u="none" strike="noStrike">
                        <a:solidFill>
                          <a:srgbClr val="000000"/>
                        </a:solidFill>
                        <a:effectLst/>
                        <a:latin typeface="Monaco" pitchFamily="2" charset="77"/>
                      </a:endParaRPr>
                    </a:p>
                  </a:txBody>
                  <a:tcPr marL="7125" marR="7125" marT="7125" marB="0" anchor="b"/>
                </a:tc>
                <a:tc>
                  <a:txBody>
                    <a:bodyPr/>
                    <a:lstStyle/>
                    <a:p>
                      <a:pPr algn="ctr" fontAlgn="b"/>
                      <a:r>
                        <a:rPr lang="da-DK" sz="1600" u="none" strike="noStrike">
                          <a:effectLst/>
                        </a:rPr>
                        <a:t>C</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0.9167</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0.08478 </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A</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dirty="0">
                          <a:effectLst/>
                        </a:rPr>
                        <a:t>5.52E-11</a:t>
                      </a:r>
                      <a:endParaRPr lang="da-DK" sz="1600" b="0" i="0" u="none" strike="noStrike" dirty="0">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118.8</a:t>
                      </a:r>
                      <a:endParaRPr lang="da-DK" sz="1600" b="0" i="0" u="none" strike="noStrike">
                        <a:solidFill>
                          <a:srgbClr val="000000"/>
                        </a:solidFill>
                        <a:effectLst/>
                        <a:latin typeface="Calibri" panose="020F0502020204030204" pitchFamily="34" charset="0"/>
                      </a:endParaRPr>
                    </a:p>
                  </a:txBody>
                  <a:tcPr marL="7125" marR="7125" marT="7125" marB="0" anchor="b"/>
                </a:tc>
                <a:extLst>
                  <a:ext uri="{0D108BD9-81ED-4DB2-BD59-A6C34878D82A}">
                    <a16:rowId xmlns:a16="http://schemas.microsoft.com/office/drawing/2014/main" val="2852461019"/>
                  </a:ext>
                </a:extLst>
              </a:tr>
              <a:tr h="326342">
                <a:tc vMerge="1">
                  <a:txBody>
                    <a:bodyPr/>
                    <a:lstStyle/>
                    <a:p>
                      <a:endParaRPr lang="da-DK"/>
                    </a:p>
                  </a:txBody>
                  <a:tcPr/>
                </a:tc>
                <a:tc>
                  <a:txBody>
                    <a:bodyPr/>
                    <a:lstStyle/>
                    <a:p>
                      <a:pPr algn="ctr" fontAlgn="b"/>
                      <a:r>
                        <a:rPr lang="da-DK" sz="1600" u="none" strike="noStrike">
                          <a:effectLst/>
                        </a:rPr>
                        <a:t>chr34_12663256</a:t>
                      </a:r>
                      <a:endParaRPr lang="da-DK" sz="1600" b="0" i="0" u="none" strike="noStrike">
                        <a:solidFill>
                          <a:srgbClr val="000000"/>
                        </a:solidFill>
                        <a:effectLst/>
                        <a:latin typeface="Monaco" pitchFamily="2" charset="77"/>
                      </a:endParaRPr>
                    </a:p>
                  </a:txBody>
                  <a:tcPr marL="7125" marR="7125" marT="7125" marB="0" anchor="b"/>
                </a:tc>
                <a:tc>
                  <a:txBody>
                    <a:bodyPr/>
                    <a:lstStyle/>
                    <a:p>
                      <a:pPr algn="ctr" fontAlgn="b"/>
                      <a:r>
                        <a:rPr lang="da-DK" sz="1600" u="none" strike="noStrike">
                          <a:effectLst/>
                        </a:rPr>
                        <a:t>T</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0.9167</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0.19720 </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C</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dirty="0">
                          <a:effectLst/>
                        </a:rPr>
                        <a:t>2.651e-07 </a:t>
                      </a:r>
                      <a:endParaRPr lang="da-DK" sz="1600" b="0" i="0" u="none" strike="noStrike" dirty="0">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44.77</a:t>
                      </a:r>
                      <a:endParaRPr lang="da-DK" sz="1600" b="0" i="0" u="none" strike="noStrike">
                        <a:solidFill>
                          <a:srgbClr val="000000"/>
                        </a:solidFill>
                        <a:effectLst/>
                        <a:latin typeface="Calibri" panose="020F0502020204030204" pitchFamily="34" charset="0"/>
                      </a:endParaRPr>
                    </a:p>
                  </a:txBody>
                  <a:tcPr marL="7125" marR="7125" marT="7125" marB="0" anchor="b"/>
                </a:tc>
                <a:extLst>
                  <a:ext uri="{0D108BD9-81ED-4DB2-BD59-A6C34878D82A}">
                    <a16:rowId xmlns:a16="http://schemas.microsoft.com/office/drawing/2014/main" val="4150683090"/>
                  </a:ext>
                </a:extLst>
              </a:tr>
              <a:tr h="326342">
                <a:tc vMerge="1">
                  <a:txBody>
                    <a:bodyPr/>
                    <a:lstStyle/>
                    <a:p>
                      <a:endParaRPr lang="da-DK"/>
                    </a:p>
                  </a:txBody>
                  <a:tcPr/>
                </a:tc>
                <a:tc>
                  <a:txBody>
                    <a:bodyPr/>
                    <a:lstStyle/>
                    <a:p>
                      <a:pPr algn="ctr" fontAlgn="b"/>
                      <a:r>
                        <a:rPr lang="da-DK" sz="1600" u="none" strike="noStrike">
                          <a:effectLst/>
                        </a:rPr>
                        <a:t>chr34_12666438</a:t>
                      </a:r>
                      <a:endParaRPr lang="da-DK" sz="1600" b="0" i="0" u="none" strike="noStrike">
                        <a:solidFill>
                          <a:srgbClr val="000000"/>
                        </a:solidFill>
                        <a:effectLst/>
                        <a:latin typeface="Monaco" pitchFamily="2" charset="77"/>
                      </a:endParaRPr>
                    </a:p>
                  </a:txBody>
                  <a:tcPr marL="7125" marR="7125" marT="7125" marB="0" anchor="b"/>
                </a:tc>
                <a:tc>
                  <a:txBody>
                    <a:bodyPr/>
                    <a:lstStyle/>
                    <a:p>
                      <a:pPr algn="ctr" fontAlgn="b"/>
                      <a:r>
                        <a:rPr lang="da-DK" sz="1600" u="none" strike="noStrike">
                          <a:effectLst/>
                        </a:rPr>
                        <a:t>T</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0.9167</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0.09170 </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A</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dirty="0">
                          <a:effectLst/>
                        </a:rPr>
                        <a:t>1.19E-10</a:t>
                      </a:r>
                      <a:endParaRPr lang="da-DK" sz="1600" b="0" i="0" u="none" strike="noStrike" dirty="0">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109</a:t>
                      </a:r>
                      <a:endParaRPr lang="da-DK" sz="1600" b="0" i="0" u="none" strike="noStrike">
                        <a:solidFill>
                          <a:srgbClr val="000000"/>
                        </a:solidFill>
                        <a:effectLst/>
                        <a:latin typeface="Calibri" panose="020F0502020204030204" pitchFamily="34" charset="0"/>
                      </a:endParaRPr>
                    </a:p>
                  </a:txBody>
                  <a:tcPr marL="7125" marR="7125" marT="7125" marB="0" anchor="b"/>
                </a:tc>
                <a:extLst>
                  <a:ext uri="{0D108BD9-81ED-4DB2-BD59-A6C34878D82A}">
                    <a16:rowId xmlns:a16="http://schemas.microsoft.com/office/drawing/2014/main" val="479705996"/>
                  </a:ext>
                </a:extLst>
              </a:tr>
              <a:tr h="326342">
                <a:tc vMerge="1">
                  <a:txBody>
                    <a:bodyPr/>
                    <a:lstStyle/>
                    <a:p>
                      <a:endParaRPr lang="da-DK"/>
                    </a:p>
                  </a:txBody>
                  <a:tcPr/>
                </a:tc>
                <a:tc>
                  <a:txBody>
                    <a:bodyPr/>
                    <a:lstStyle/>
                    <a:p>
                      <a:pPr algn="ctr" fontAlgn="b"/>
                      <a:r>
                        <a:rPr lang="da-DK" sz="1600" u="none" strike="noStrike">
                          <a:effectLst/>
                        </a:rPr>
                        <a:t>chr34_12669865</a:t>
                      </a:r>
                      <a:endParaRPr lang="da-DK" sz="1600" b="0" i="0" u="none" strike="noStrike">
                        <a:solidFill>
                          <a:srgbClr val="000000"/>
                        </a:solidFill>
                        <a:effectLst/>
                        <a:latin typeface="Monaco" pitchFamily="2" charset="77"/>
                      </a:endParaRPr>
                    </a:p>
                  </a:txBody>
                  <a:tcPr marL="7125" marR="7125" marT="7125" marB="0" anchor="b"/>
                </a:tc>
                <a:tc>
                  <a:txBody>
                    <a:bodyPr/>
                    <a:lstStyle/>
                    <a:p>
                      <a:pPr algn="ctr" fontAlgn="b"/>
                      <a:r>
                        <a:rPr lang="da-DK" sz="1600" u="none" strike="noStrike">
                          <a:effectLst/>
                        </a:rPr>
                        <a:t>C</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0.9167</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0.08651 </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T</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6.72E-11</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dirty="0">
                          <a:effectLst/>
                        </a:rPr>
                        <a:t>116.2</a:t>
                      </a:r>
                      <a:endParaRPr lang="da-DK" sz="1600" b="0" i="0" u="none" strike="noStrike" dirty="0">
                        <a:solidFill>
                          <a:srgbClr val="000000"/>
                        </a:solidFill>
                        <a:effectLst/>
                        <a:latin typeface="Calibri" panose="020F0502020204030204" pitchFamily="34" charset="0"/>
                      </a:endParaRPr>
                    </a:p>
                  </a:txBody>
                  <a:tcPr marL="7125" marR="7125" marT="7125" marB="0" anchor="b"/>
                </a:tc>
                <a:extLst>
                  <a:ext uri="{0D108BD9-81ED-4DB2-BD59-A6C34878D82A}">
                    <a16:rowId xmlns:a16="http://schemas.microsoft.com/office/drawing/2014/main" val="4082516053"/>
                  </a:ext>
                </a:extLst>
              </a:tr>
              <a:tr h="326342">
                <a:tc>
                  <a:txBody>
                    <a:bodyPr/>
                    <a:lstStyle/>
                    <a:p>
                      <a:pPr algn="ctr" fontAlgn="b"/>
                      <a:r>
                        <a:rPr lang="da-DK" sz="1600" u="none" strike="noStrike">
                          <a:effectLst/>
                        </a:rPr>
                        <a:t>S100A12</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dirty="0">
                          <a:effectLst/>
                        </a:rPr>
                        <a:t> chr7_43540522</a:t>
                      </a:r>
                      <a:endParaRPr lang="da-DK" sz="1600" b="0" i="0" u="none" strike="noStrike" dirty="0">
                        <a:solidFill>
                          <a:srgbClr val="000000"/>
                        </a:solidFill>
                        <a:effectLst/>
                        <a:latin typeface="Monaco" pitchFamily="2" charset="77"/>
                      </a:endParaRPr>
                    </a:p>
                  </a:txBody>
                  <a:tcPr marL="7125" marR="7125" marT="7125" marB="0" anchor="b"/>
                </a:tc>
                <a:tc>
                  <a:txBody>
                    <a:bodyPr/>
                    <a:lstStyle/>
                    <a:p>
                      <a:pPr algn="ctr" fontAlgn="b"/>
                      <a:r>
                        <a:rPr lang="da-DK" sz="1600" u="none" strike="noStrike" dirty="0">
                          <a:effectLst/>
                        </a:rPr>
                        <a:t>C</a:t>
                      </a:r>
                      <a:endParaRPr lang="da-DK" sz="1600" b="0" i="0" u="none" strike="noStrike" dirty="0">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dirty="0">
                          <a:effectLst/>
                        </a:rPr>
                        <a:t>0.6667</a:t>
                      </a:r>
                      <a:endParaRPr lang="da-DK" sz="1600" b="0" i="0" u="none" strike="noStrike" dirty="0">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dirty="0">
                          <a:effectLst/>
                        </a:rPr>
                        <a:t>0.08304 </a:t>
                      </a:r>
                      <a:endParaRPr lang="da-DK" sz="1600" b="0" i="0" u="none" strike="noStrike" dirty="0">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T</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1.493e-06 </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dirty="0">
                          <a:effectLst/>
                        </a:rPr>
                        <a:t>22.08</a:t>
                      </a:r>
                      <a:endParaRPr lang="da-DK" sz="1600" b="0" i="0" u="none" strike="noStrike" dirty="0">
                        <a:solidFill>
                          <a:srgbClr val="000000"/>
                        </a:solidFill>
                        <a:effectLst/>
                        <a:latin typeface="Calibri" panose="020F0502020204030204" pitchFamily="34" charset="0"/>
                      </a:endParaRPr>
                    </a:p>
                  </a:txBody>
                  <a:tcPr marL="7125" marR="7125" marT="7125" marB="0" anchor="b"/>
                </a:tc>
                <a:extLst>
                  <a:ext uri="{0D108BD9-81ED-4DB2-BD59-A6C34878D82A}">
                    <a16:rowId xmlns:a16="http://schemas.microsoft.com/office/drawing/2014/main" val="1115286918"/>
                  </a:ext>
                </a:extLst>
              </a:tr>
            </a:tbl>
          </a:graphicData>
        </a:graphic>
      </p:graphicFrame>
      <p:sp>
        <p:nvSpPr>
          <p:cNvPr id="4" name="Date Placeholder 3">
            <a:extLst>
              <a:ext uri="{FF2B5EF4-FFF2-40B4-BE49-F238E27FC236}">
                <a16:creationId xmlns:a16="http://schemas.microsoft.com/office/drawing/2014/main" id="{DCBF3D69-8A2C-984E-9CB3-33F072F71A48}"/>
              </a:ext>
            </a:extLst>
          </p:cNvPr>
          <p:cNvSpPr>
            <a:spLocks noGrp="1"/>
          </p:cNvSpPr>
          <p:nvPr>
            <p:ph type="dt" sz="half" idx="10"/>
          </p:nvPr>
        </p:nvSpPr>
        <p:spPr/>
        <p:txBody>
          <a:bodyPr/>
          <a:lstStyle/>
          <a:p>
            <a:fld id="{48BA57D3-3A06-42DE-8329-4A599228B9A1}" type="datetime1">
              <a:rPr lang="en-GB" smtClean="0"/>
              <a:t>12/07/2020</a:t>
            </a:fld>
            <a:endParaRPr lang="en-GB" dirty="0"/>
          </a:p>
        </p:txBody>
      </p:sp>
      <p:sp>
        <p:nvSpPr>
          <p:cNvPr id="5" name="Slide Number Placeholder 4">
            <a:extLst>
              <a:ext uri="{FF2B5EF4-FFF2-40B4-BE49-F238E27FC236}">
                <a16:creationId xmlns:a16="http://schemas.microsoft.com/office/drawing/2014/main" id="{17E4432B-5EFC-0641-BFB3-B6E1697CA685}"/>
              </a:ext>
            </a:extLst>
          </p:cNvPr>
          <p:cNvSpPr>
            <a:spLocks noGrp="1"/>
          </p:cNvSpPr>
          <p:nvPr>
            <p:ph type="sldNum" sz="quarter" idx="12"/>
          </p:nvPr>
        </p:nvSpPr>
        <p:spPr/>
        <p:txBody>
          <a:bodyPr/>
          <a:lstStyle/>
          <a:p>
            <a:fld id="{091A926C-488A-4E3E-9C21-57CAA120E114}" type="slidenum">
              <a:rPr lang="en-GB" smtClean="0"/>
              <a:t>23</a:t>
            </a:fld>
            <a:endParaRPr lang="en-GB" dirty="0"/>
          </a:p>
        </p:txBody>
      </p:sp>
    </p:spTree>
    <p:extLst>
      <p:ext uri="{BB962C8B-B14F-4D97-AF65-F5344CB8AC3E}">
        <p14:creationId xmlns:p14="http://schemas.microsoft.com/office/powerpoint/2010/main" val="4172380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9644-3EC8-154E-B042-98317F101289}"/>
              </a:ext>
            </a:extLst>
          </p:cNvPr>
          <p:cNvSpPr>
            <a:spLocks noGrp="1"/>
          </p:cNvSpPr>
          <p:nvPr>
            <p:ph type="title"/>
          </p:nvPr>
        </p:nvSpPr>
        <p:spPr/>
        <p:txBody>
          <a:bodyPr/>
          <a:lstStyle/>
          <a:p>
            <a:r>
              <a:rPr lang="da-DK" dirty="0"/>
              <a:t>JAK2</a:t>
            </a:r>
          </a:p>
        </p:txBody>
      </p:sp>
      <p:sp>
        <p:nvSpPr>
          <p:cNvPr id="3" name="Content Placeholder 2">
            <a:extLst>
              <a:ext uri="{FF2B5EF4-FFF2-40B4-BE49-F238E27FC236}">
                <a16:creationId xmlns:a16="http://schemas.microsoft.com/office/drawing/2014/main" id="{B8059A31-771E-4C4E-B7FE-20B0E32BD18C}"/>
              </a:ext>
            </a:extLst>
          </p:cNvPr>
          <p:cNvSpPr>
            <a:spLocks noGrp="1"/>
          </p:cNvSpPr>
          <p:nvPr>
            <p:ph sz="half" idx="1"/>
          </p:nvPr>
        </p:nvSpPr>
        <p:spPr/>
        <p:txBody>
          <a:bodyPr/>
          <a:lstStyle/>
          <a:p>
            <a:r>
              <a:rPr lang="da-DK" dirty="0"/>
              <a:t>11 </a:t>
            </a:r>
            <a:r>
              <a:rPr lang="da-DK" dirty="0" err="1"/>
              <a:t>missense</a:t>
            </a:r>
            <a:r>
              <a:rPr lang="da-DK" dirty="0"/>
              <a:t> mutations</a:t>
            </a:r>
          </a:p>
          <a:p>
            <a:pPr lvl="1"/>
            <a:r>
              <a:rPr lang="da-DK" dirty="0"/>
              <a:t>1 </a:t>
            </a:r>
            <a:r>
              <a:rPr lang="da-DK" dirty="0" err="1"/>
              <a:t>significant</a:t>
            </a:r>
            <a:r>
              <a:rPr lang="da-DK" dirty="0"/>
              <a:t> (chr1:93423884)</a:t>
            </a:r>
          </a:p>
          <a:p>
            <a:pPr lvl="2"/>
            <a:r>
              <a:rPr lang="da-DK" dirty="0"/>
              <a:t>P-&gt;R</a:t>
            </a:r>
          </a:p>
          <a:p>
            <a:pPr lvl="2"/>
            <a:r>
              <a:rPr lang="da-DK" dirty="0"/>
              <a:t>SIFT = 0</a:t>
            </a:r>
          </a:p>
          <a:p>
            <a:pPr lvl="2"/>
            <a:r>
              <a:rPr lang="da-DK" dirty="0"/>
              <a:t>Protein </a:t>
            </a:r>
            <a:r>
              <a:rPr lang="da-DK" dirty="0" err="1"/>
              <a:t>kinase</a:t>
            </a:r>
            <a:r>
              <a:rPr lang="da-DK" dirty="0"/>
              <a:t> domain (I </a:t>
            </a:r>
            <a:r>
              <a:rPr lang="da-DK" dirty="0" err="1"/>
              <a:t>think</a:t>
            </a:r>
            <a:r>
              <a:rPr lang="da-DK" dirty="0"/>
              <a:t>)</a:t>
            </a:r>
          </a:p>
        </p:txBody>
      </p:sp>
      <p:sp>
        <p:nvSpPr>
          <p:cNvPr id="4" name="Date Placeholder 3">
            <a:extLst>
              <a:ext uri="{FF2B5EF4-FFF2-40B4-BE49-F238E27FC236}">
                <a16:creationId xmlns:a16="http://schemas.microsoft.com/office/drawing/2014/main" id="{109CF36F-F44E-594C-8F64-0E570BF934B2}"/>
              </a:ext>
            </a:extLst>
          </p:cNvPr>
          <p:cNvSpPr>
            <a:spLocks noGrp="1"/>
          </p:cNvSpPr>
          <p:nvPr>
            <p:ph type="dt" sz="half" idx="10"/>
          </p:nvPr>
        </p:nvSpPr>
        <p:spPr/>
        <p:txBody>
          <a:bodyPr/>
          <a:lstStyle/>
          <a:p>
            <a:fld id="{48BA57D3-3A06-42DE-8329-4A599228B9A1}" type="datetime1">
              <a:rPr lang="en-GB" smtClean="0"/>
              <a:t>12/07/2020</a:t>
            </a:fld>
            <a:endParaRPr lang="en-GB" dirty="0"/>
          </a:p>
        </p:txBody>
      </p:sp>
      <p:sp>
        <p:nvSpPr>
          <p:cNvPr id="5" name="Slide Number Placeholder 4">
            <a:extLst>
              <a:ext uri="{FF2B5EF4-FFF2-40B4-BE49-F238E27FC236}">
                <a16:creationId xmlns:a16="http://schemas.microsoft.com/office/drawing/2014/main" id="{B9A6523D-7746-6545-8642-A2DF547DD143}"/>
              </a:ext>
            </a:extLst>
          </p:cNvPr>
          <p:cNvSpPr>
            <a:spLocks noGrp="1"/>
          </p:cNvSpPr>
          <p:nvPr>
            <p:ph type="sldNum" sz="quarter" idx="12"/>
          </p:nvPr>
        </p:nvSpPr>
        <p:spPr/>
        <p:txBody>
          <a:bodyPr/>
          <a:lstStyle/>
          <a:p>
            <a:fld id="{091A926C-488A-4E3E-9C21-57CAA120E114}" type="slidenum">
              <a:rPr lang="en-GB" smtClean="0"/>
              <a:t>24</a:t>
            </a:fld>
            <a:endParaRPr lang="en-GB" dirty="0"/>
          </a:p>
        </p:txBody>
      </p:sp>
      <p:sp>
        <p:nvSpPr>
          <p:cNvPr id="13" name="TextBox 12">
            <a:extLst>
              <a:ext uri="{FF2B5EF4-FFF2-40B4-BE49-F238E27FC236}">
                <a16:creationId xmlns:a16="http://schemas.microsoft.com/office/drawing/2014/main" id="{CB1A3E5B-3E8E-7145-AAD7-4319EAB47212}"/>
              </a:ext>
            </a:extLst>
          </p:cNvPr>
          <p:cNvSpPr txBox="1"/>
          <p:nvPr/>
        </p:nvSpPr>
        <p:spPr>
          <a:xfrm>
            <a:off x="5947499" y="5813206"/>
            <a:ext cx="6039881" cy="646331"/>
          </a:xfrm>
          <a:prstGeom prst="rect">
            <a:avLst/>
          </a:prstGeom>
          <a:noFill/>
        </p:spPr>
        <p:txBody>
          <a:bodyPr wrap="square" rtlCol="0">
            <a:spAutoFit/>
          </a:bodyPr>
          <a:lstStyle/>
          <a:p>
            <a:r>
              <a:rPr lang="da-DK" dirty="0" err="1"/>
              <a:t>Minor</a:t>
            </a:r>
            <a:r>
              <a:rPr lang="da-DK" dirty="0"/>
              <a:t> </a:t>
            </a:r>
            <a:r>
              <a:rPr lang="da-DK" dirty="0" err="1"/>
              <a:t>allele</a:t>
            </a:r>
            <a:r>
              <a:rPr lang="da-DK" dirty="0"/>
              <a:t> </a:t>
            </a:r>
            <a:r>
              <a:rPr lang="da-DK" dirty="0" err="1"/>
              <a:t>frequencies</a:t>
            </a:r>
            <a:r>
              <a:rPr lang="da-DK" dirty="0"/>
              <a:t> for </a:t>
            </a:r>
            <a:r>
              <a:rPr lang="da-DK" dirty="0" err="1"/>
              <a:t>SNPs</a:t>
            </a:r>
            <a:r>
              <a:rPr lang="da-DK" dirty="0"/>
              <a:t> in JAK2 with MAF&gt;0.05 in at </a:t>
            </a:r>
            <a:r>
              <a:rPr lang="da-DK" dirty="0" err="1"/>
              <a:t>least</a:t>
            </a:r>
            <a:r>
              <a:rPr lang="da-DK" dirty="0"/>
              <a:t> </a:t>
            </a:r>
            <a:r>
              <a:rPr lang="da-DK" dirty="0" err="1"/>
              <a:t>one</a:t>
            </a:r>
            <a:r>
              <a:rPr lang="da-DK" dirty="0"/>
              <a:t> population and </a:t>
            </a:r>
            <a:r>
              <a:rPr lang="da-DK" dirty="0" err="1"/>
              <a:t>normalized</a:t>
            </a:r>
            <a:r>
              <a:rPr lang="da-DK" dirty="0"/>
              <a:t> by </a:t>
            </a:r>
            <a:r>
              <a:rPr lang="da-DK" dirty="0" err="1"/>
              <a:t>row</a:t>
            </a:r>
            <a:endParaRPr lang="da-DK" dirty="0"/>
          </a:p>
        </p:txBody>
      </p:sp>
      <p:sp>
        <p:nvSpPr>
          <p:cNvPr id="10" name="TextBox 9">
            <a:extLst>
              <a:ext uri="{FF2B5EF4-FFF2-40B4-BE49-F238E27FC236}">
                <a16:creationId xmlns:a16="http://schemas.microsoft.com/office/drawing/2014/main" id="{08CA642C-B7F4-D443-BFD6-CC6E94E7B6A9}"/>
              </a:ext>
            </a:extLst>
          </p:cNvPr>
          <p:cNvSpPr txBox="1"/>
          <p:nvPr/>
        </p:nvSpPr>
        <p:spPr>
          <a:xfrm>
            <a:off x="7391885" y="4553570"/>
            <a:ext cx="2954655" cy="1200329"/>
          </a:xfrm>
          <a:prstGeom prst="rect">
            <a:avLst/>
          </a:prstGeom>
          <a:noFill/>
        </p:spPr>
        <p:txBody>
          <a:bodyPr vert="vert270" wrap="square" rtlCol="0">
            <a:spAutoFit/>
          </a:bodyPr>
          <a:lstStyle/>
          <a:p>
            <a:r>
              <a:rPr lang="da-DK" sz="2400" dirty="0" err="1"/>
              <a:t>maf</a:t>
            </a:r>
            <a:r>
              <a:rPr lang="da-DK" sz="2400" baseline="-25000" dirty="0" err="1"/>
              <a:t>FCR</a:t>
            </a:r>
            <a:endParaRPr lang="da-DK" sz="2400" baseline="-25000" dirty="0"/>
          </a:p>
          <a:p>
            <a:endParaRPr lang="da-DK" sz="1200" dirty="0"/>
          </a:p>
          <a:p>
            <a:endParaRPr lang="da-DK" sz="1600" dirty="0"/>
          </a:p>
          <a:p>
            <a:r>
              <a:rPr lang="da-DK" sz="2400" dirty="0" err="1"/>
              <a:t>maf</a:t>
            </a:r>
            <a:r>
              <a:rPr lang="da-DK" sz="2400" baseline="-25000" dirty="0" err="1"/>
              <a:t>erik</a:t>
            </a:r>
            <a:endParaRPr lang="da-DK" sz="2400" baseline="-25000" dirty="0"/>
          </a:p>
          <a:p>
            <a:endParaRPr lang="da-DK" sz="1600" dirty="0"/>
          </a:p>
          <a:p>
            <a:endParaRPr lang="da-DK" sz="1200" dirty="0"/>
          </a:p>
          <a:p>
            <a:r>
              <a:rPr lang="da-DK" sz="2400" dirty="0"/>
              <a:t>maf</a:t>
            </a:r>
            <a:r>
              <a:rPr lang="da-DK" sz="2400" baseline="-25000" dirty="0"/>
              <a:t>3dogs</a:t>
            </a:r>
          </a:p>
          <a:p>
            <a:endParaRPr lang="da-DK" sz="1200" dirty="0"/>
          </a:p>
          <a:p>
            <a:endParaRPr lang="da-DK" sz="1600" dirty="0"/>
          </a:p>
          <a:p>
            <a:r>
              <a:rPr lang="da-DK" sz="2400" dirty="0" err="1"/>
              <a:t>maf</a:t>
            </a:r>
            <a:r>
              <a:rPr lang="da-DK" sz="2400" baseline="-25000" dirty="0" err="1"/>
              <a:t>iDog</a:t>
            </a:r>
            <a:endParaRPr lang="da-DK" sz="2400" dirty="0"/>
          </a:p>
        </p:txBody>
      </p:sp>
      <p:pic>
        <p:nvPicPr>
          <p:cNvPr id="16" name="Content Placeholder 15">
            <a:extLst>
              <a:ext uri="{FF2B5EF4-FFF2-40B4-BE49-F238E27FC236}">
                <a16:creationId xmlns:a16="http://schemas.microsoft.com/office/drawing/2014/main" id="{136CB694-D66C-EA4A-BF4D-271F3B86E914}"/>
              </a:ext>
            </a:extLst>
          </p:cNvPr>
          <p:cNvPicPr>
            <a:picLocks noGrp="1" noChangeAspect="1"/>
          </p:cNvPicPr>
          <p:nvPr>
            <p:ph sz="half" idx="2"/>
          </p:nvPr>
        </p:nvPicPr>
        <p:blipFill rotWithShape="1">
          <a:blip r:embed="rId3"/>
          <a:srcRect b="15482"/>
          <a:stretch/>
        </p:blipFill>
        <p:spPr>
          <a:xfrm>
            <a:off x="6095207" y="85745"/>
            <a:ext cx="5363347" cy="4533021"/>
          </a:xfrm>
        </p:spPr>
      </p:pic>
    </p:spTree>
    <p:extLst>
      <p:ext uri="{BB962C8B-B14F-4D97-AF65-F5344CB8AC3E}">
        <p14:creationId xmlns:p14="http://schemas.microsoft.com/office/powerpoint/2010/main" val="14522166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9644-3EC8-154E-B042-98317F101289}"/>
              </a:ext>
            </a:extLst>
          </p:cNvPr>
          <p:cNvSpPr>
            <a:spLocks noGrp="1"/>
          </p:cNvSpPr>
          <p:nvPr>
            <p:ph type="title"/>
          </p:nvPr>
        </p:nvSpPr>
        <p:spPr/>
        <p:txBody>
          <a:bodyPr/>
          <a:lstStyle/>
          <a:p>
            <a:r>
              <a:rPr lang="da-DK" dirty="0" err="1"/>
              <a:t>Results</a:t>
            </a:r>
            <a:r>
              <a:rPr lang="da-DK" dirty="0"/>
              <a:t> – F </a:t>
            </a:r>
            <a:r>
              <a:rPr lang="da-DK" dirty="0" err="1"/>
              <a:t>statistics</a:t>
            </a:r>
            <a:endParaRPr lang="da-DK" dirty="0"/>
          </a:p>
        </p:txBody>
      </p:sp>
      <p:sp>
        <p:nvSpPr>
          <p:cNvPr id="3" name="Content Placeholder 2">
            <a:extLst>
              <a:ext uri="{FF2B5EF4-FFF2-40B4-BE49-F238E27FC236}">
                <a16:creationId xmlns:a16="http://schemas.microsoft.com/office/drawing/2014/main" id="{5D8CB43B-AC44-224F-A4A0-7017FFEBC540}"/>
              </a:ext>
            </a:extLst>
          </p:cNvPr>
          <p:cNvSpPr>
            <a:spLocks noGrp="1"/>
          </p:cNvSpPr>
          <p:nvPr>
            <p:ph idx="1"/>
          </p:nvPr>
        </p:nvSpPr>
        <p:spPr/>
        <p:txBody>
          <a:bodyPr/>
          <a:lstStyle/>
          <a:p>
            <a:r>
              <a:rPr lang="da-DK" dirty="0"/>
              <a:t>Region chr1:61000149-75887172 </a:t>
            </a:r>
            <a:r>
              <a:rPr lang="da-DK" dirty="0" err="1"/>
              <a:t>seems</a:t>
            </a:r>
            <a:r>
              <a:rPr lang="da-DK" dirty="0"/>
              <a:t> to </a:t>
            </a:r>
            <a:r>
              <a:rPr lang="da-DK" dirty="0" err="1"/>
              <a:t>be</a:t>
            </a:r>
            <a:r>
              <a:rPr lang="da-DK" dirty="0"/>
              <a:t> </a:t>
            </a:r>
            <a:r>
              <a:rPr lang="da-DK" dirty="0" err="1"/>
              <a:t>fixed</a:t>
            </a:r>
            <a:r>
              <a:rPr lang="da-DK" dirty="0"/>
              <a:t> and </a:t>
            </a:r>
            <a:r>
              <a:rPr lang="da-DK" dirty="0" err="1"/>
              <a:t>there’s</a:t>
            </a:r>
            <a:r>
              <a:rPr lang="da-DK" dirty="0"/>
              <a:t> know variants in </a:t>
            </a:r>
            <a:r>
              <a:rPr lang="da-DK" dirty="0" err="1"/>
              <a:t>this</a:t>
            </a:r>
            <a:r>
              <a:rPr lang="da-DK" dirty="0"/>
              <a:t> </a:t>
            </a:r>
            <a:r>
              <a:rPr lang="da-DK" dirty="0" err="1"/>
              <a:t>area</a:t>
            </a:r>
            <a:endParaRPr lang="da-DK" dirty="0"/>
          </a:p>
          <a:p>
            <a:r>
              <a:rPr lang="da-DK" dirty="0"/>
              <a:t>FST=1 for 406 </a:t>
            </a:r>
            <a:r>
              <a:rPr lang="da-DK" dirty="0" err="1"/>
              <a:t>SNPs</a:t>
            </a:r>
            <a:r>
              <a:rPr lang="da-DK" dirty="0"/>
              <a:t> in </a:t>
            </a:r>
            <a:r>
              <a:rPr lang="da-DK" dirty="0" err="1"/>
              <a:t>eriks</a:t>
            </a:r>
            <a:endParaRPr lang="da-DK" dirty="0"/>
          </a:p>
          <a:p>
            <a:endParaRPr lang="da-DK" dirty="0"/>
          </a:p>
          <a:p>
            <a:endParaRPr lang="da-DK" dirty="0"/>
          </a:p>
        </p:txBody>
      </p:sp>
      <p:sp>
        <p:nvSpPr>
          <p:cNvPr id="4" name="Date Placeholder 3">
            <a:extLst>
              <a:ext uri="{FF2B5EF4-FFF2-40B4-BE49-F238E27FC236}">
                <a16:creationId xmlns:a16="http://schemas.microsoft.com/office/drawing/2014/main" id="{109CF36F-F44E-594C-8F64-0E570BF934B2}"/>
              </a:ext>
            </a:extLst>
          </p:cNvPr>
          <p:cNvSpPr>
            <a:spLocks noGrp="1"/>
          </p:cNvSpPr>
          <p:nvPr>
            <p:ph type="dt" sz="half" idx="10"/>
          </p:nvPr>
        </p:nvSpPr>
        <p:spPr/>
        <p:txBody>
          <a:bodyPr/>
          <a:lstStyle/>
          <a:p>
            <a:fld id="{48BA57D3-3A06-42DE-8329-4A599228B9A1}" type="datetime1">
              <a:rPr lang="en-GB" smtClean="0"/>
              <a:t>12/07/2020</a:t>
            </a:fld>
            <a:endParaRPr lang="en-GB" dirty="0"/>
          </a:p>
        </p:txBody>
      </p:sp>
      <p:sp>
        <p:nvSpPr>
          <p:cNvPr id="5" name="Slide Number Placeholder 4">
            <a:extLst>
              <a:ext uri="{FF2B5EF4-FFF2-40B4-BE49-F238E27FC236}">
                <a16:creationId xmlns:a16="http://schemas.microsoft.com/office/drawing/2014/main" id="{B9A6523D-7746-6545-8642-A2DF547DD143}"/>
              </a:ext>
            </a:extLst>
          </p:cNvPr>
          <p:cNvSpPr>
            <a:spLocks noGrp="1"/>
          </p:cNvSpPr>
          <p:nvPr>
            <p:ph type="sldNum" sz="quarter" idx="12"/>
          </p:nvPr>
        </p:nvSpPr>
        <p:spPr/>
        <p:txBody>
          <a:bodyPr/>
          <a:lstStyle/>
          <a:p>
            <a:fld id="{091A926C-488A-4E3E-9C21-57CAA120E114}" type="slidenum">
              <a:rPr lang="en-GB" smtClean="0"/>
              <a:t>25</a:t>
            </a:fld>
            <a:endParaRPr lang="en-GB" dirty="0"/>
          </a:p>
        </p:txBody>
      </p:sp>
    </p:spTree>
    <p:extLst>
      <p:ext uri="{BB962C8B-B14F-4D97-AF65-F5344CB8AC3E}">
        <p14:creationId xmlns:p14="http://schemas.microsoft.com/office/powerpoint/2010/main" val="205582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7B0CA-2936-854B-8392-4F8449446275}"/>
              </a:ext>
            </a:extLst>
          </p:cNvPr>
          <p:cNvSpPr>
            <a:spLocks noGrp="1"/>
          </p:cNvSpPr>
          <p:nvPr>
            <p:ph type="title"/>
          </p:nvPr>
        </p:nvSpPr>
        <p:spPr/>
        <p:txBody>
          <a:bodyPr/>
          <a:lstStyle/>
          <a:p>
            <a:r>
              <a:rPr lang="da-DK" dirty="0"/>
              <a:t>F</a:t>
            </a:r>
            <a:r>
              <a:rPr lang="da-DK" baseline="-25000" dirty="0"/>
              <a:t>ST </a:t>
            </a:r>
            <a:r>
              <a:rPr lang="da-DK" dirty="0"/>
              <a:t>for </a:t>
            </a:r>
            <a:r>
              <a:rPr lang="da-DK" dirty="0" err="1"/>
              <a:t>each</a:t>
            </a:r>
            <a:r>
              <a:rPr lang="da-DK" dirty="0"/>
              <a:t> </a:t>
            </a:r>
            <a:r>
              <a:rPr lang="da-DK" dirty="0" err="1"/>
              <a:t>chromosome</a:t>
            </a:r>
            <a:r>
              <a:rPr lang="da-DK" dirty="0"/>
              <a:t> </a:t>
            </a:r>
            <a:r>
              <a:rPr lang="da-DK" dirty="0" err="1"/>
              <a:t>where</a:t>
            </a:r>
            <a:r>
              <a:rPr lang="da-DK" dirty="0"/>
              <a:t> more </a:t>
            </a:r>
            <a:r>
              <a:rPr lang="da-DK" dirty="0" err="1"/>
              <a:t>than</a:t>
            </a:r>
            <a:r>
              <a:rPr lang="da-DK" dirty="0"/>
              <a:t> 30 </a:t>
            </a:r>
            <a:r>
              <a:rPr lang="da-DK" dirty="0" err="1"/>
              <a:t>controls</a:t>
            </a:r>
            <a:r>
              <a:rPr lang="da-DK" dirty="0"/>
              <a:t> have observations</a:t>
            </a:r>
          </a:p>
        </p:txBody>
      </p:sp>
      <p:sp>
        <p:nvSpPr>
          <p:cNvPr id="4" name="Date Placeholder 3">
            <a:extLst>
              <a:ext uri="{FF2B5EF4-FFF2-40B4-BE49-F238E27FC236}">
                <a16:creationId xmlns:a16="http://schemas.microsoft.com/office/drawing/2014/main" id="{2EB36B9F-D7F8-8649-8E85-3A2CF1E6E1BE}"/>
              </a:ext>
            </a:extLst>
          </p:cNvPr>
          <p:cNvSpPr>
            <a:spLocks noGrp="1"/>
          </p:cNvSpPr>
          <p:nvPr>
            <p:ph type="dt" sz="half" idx="10"/>
          </p:nvPr>
        </p:nvSpPr>
        <p:spPr/>
        <p:txBody>
          <a:bodyPr/>
          <a:lstStyle/>
          <a:p>
            <a:fld id="{48BA57D3-3A06-42DE-8329-4A599228B9A1}" type="datetime1">
              <a:rPr lang="en-GB" smtClean="0"/>
              <a:t>12/07/2020</a:t>
            </a:fld>
            <a:endParaRPr lang="en-GB" dirty="0"/>
          </a:p>
        </p:txBody>
      </p:sp>
      <p:sp>
        <p:nvSpPr>
          <p:cNvPr id="5" name="Slide Number Placeholder 4">
            <a:extLst>
              <a:ext uri="{FF2B5EF4-FFF2-40B4-BE49-F238E27FC236}">
                <a16:creationId xmlns:a16="http://schemas.microsoft.com/office/drawing/2014/main" id="{29749082-3352-674D-958B-D34804E2F356}"/>
              </a:ext>
            </a:extLst>
          </p:cNvPr>
          <p:cNvSpPr>
            <a:spLocks noGrp="1"/>
          </p:cNvSpPr>
          <p:nvPr>
            <p:ph type="sldNum" sz="quarter" idx="12"/>
          </p:nvPr>
        </p:nvSpPr>
        <p:spPr/>
        <p:txBody>
          <a:bodyPr/>
          <a:lstStyle/>
          <a:p>
            <a:fld id="{091A926C-488A-4E3E-9C21-57CAA120E114}" type="slidenum">
              <a:rPr lang="en-GB" smtClean="0"/>
              <a:t>26</a:t>
            </a:fld>
            <a:endParaRPr lang="en-GB" dirty="0"/>
          </a:p>
        </p:txBody>
      </p:sp>
      <p:pic>
        <p:nvPicPr>
          <p:cNvPr id="11" name="Content Placeholder 10">
            <a:extLst>
              <a:ext uri="{FF2B5EF4-FFF2-40B4-BE49-F238E27FC236}">
                <a16:creationId xmlns:a16="http://schemas.microsoft.com/office/drawing/2014/main" id="{89200597-A4FB-3141-9860-8D56F6AF9152}"/>
              </a:ext>
            </a:extLst>
          </p:cNvPr>
          <p:cNvPicPr>
            <a:picLocks noGrp="1" noChangeAspect="1"/>
          </p:cNvPicPr>
          <p:nvPr>
            <p:ph idx="1"/>
          </p:nvPr>
        </p:nvPicPr>
        <p:blipFill>
          <a:blip r:embed="rId2"/>
          <a:stretch>
            <a:fillRect/>
          </a:stretch>
        </p:blipFill>
        <p:spPr>
          <a:xfrm>
            <a:off x="588963" y="1785116"/>
            <a:ext cx="11012487" cy="4375206"/>
          </a:xfrm>
        </p:spPr>
      </p:pic>
    </p:spTree>
    <p:extLst>
      <p:ext uri="{BB962C8B-B14F-4D97-AF65-F5344CB8AC3E}">
        <p14:creationId xmlns:p14="http://schemas.microsoft.com/office/powerpoint/2010/main" val="27096134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9644-3EC8-154E-B042-98317F101289}"/>
              </a:ext>
            </a:extLst>
          </p:cNvPr>
          <p:cNvSpPr>
            <a:spLocks noGrp="1"/>
          </p:cNvSpPr>
          <p:nvPr>
            <p:ph type="title"/>
          </p:nvPr>
        </p:nvSpPr>
        <p:spPr/>
        <p:txBody>
          <a:bodyPr/>
          <a:lstStyle/>
          <a:p>
            <a:r>
              <a:rPr lang="da-DK" dirty="0" err="1"/>
              <a:t>Results</a:t>
            </a:r>
            <a:r>
              <a:rPr lang="da-DK" dirty="0"/>
              <a:t> – FST&gt;0.5 </a:t>
            </a:r>
            <a:r>
              <a:rPr lang="da-DK" dirty="0" err="1"/>
              <a:t>eriks</a:t>
            </a:r>
            <a:r>
              <a:rPr lang="da-DK" dirty="0"/>
              <a:t> </a:t>
            </a:r>
            <a:r>
              <a:rPr lang="da-DK" dirty="0" err="1"/>
              <a:t>only</a:t>
            </a:r>
            <a:r>
              <a:rPr lang="da-DK" dirty="0"/>
              <a:t> – missing </a:t>
            </a:r>
            <a:r>
              <a:rPr lang="da-DK" dirty="0" err="1"/>
              <a:t>geno</a:t>
            </a:r>
            <a:r>
              <a:rPr lang="da-DK" dirty="0"/>
              <a:t> &lt; 0.01</a:t>
            </a:r>
          </a:p>
        </p:txBody>
      </p:sp>
      <p:sp>
        <p:nvSpPr>
          <p:cNvPr id="4" name="Date Placeholder 3">
            <a:extLst>
              <a:ext uri="{FF2B5EF4-FFF2-40B4-BE49-F238E27FC236}">
                <a16:creationId xmlns:a16="http://schemas.microsoft.com/office/drawing/2014/main" id="{109CF36F-F44E-594C-8F64-0E570BF934B2}"/>
              </a:ext>
            </a:extLst>
          </p:cNvPr>
          <p:cNvSpPr>
            <a:spLocks noGrp="1"/>
          </p:cNvSpPr>
          <p:nvPr>
            <p:ph type="dt" sz="half" idx="10"/>
          </p:nvPr>
        </p:nvSpPr>
        <p:spPr/>
        <p:txBody>
          <a:bodyPr/>
          <a:lstStyle/>
          <a:p>
            <a:fld id="{48BA57D3-3A06-42DE-8329-4A599228B9A1}" type="datetime1">
              <a:rPr lang="en-GB" smtClean="0"/>
              <a:t>12/07/2020</a:t>
            </a:fld>
            <a:endParaRPr lang="en-GB" dirty="0"/>
          </a:p>
        </p:txBody>
      </p:sp>
      <p:sp>
        <p:nvSpPr>
          <p:cNvPr id="5" name="Slide Number Placeholder 4">
            <a:extLst>
              <a:ext uri="{FF2B5EF4-FFF2-40B4-BE49-F238E27FC236}">
                <a16:creationId xmlns:a16="http://schemas.microsoft.com/office/drawing/2014/main" id="{B9A6523D-7746-6545-8642-A2DF547DD143}"/>
              </a:ext>
            </a:extLst>
          </p:cNvPr>
          <p:cNvSpPr>
            <a:spLocks noGrp="1"/>
          </p:cNvSpPr>
          <p:nvPr>
            <p:ph type="sldNum" sz="quarter" idx="12"/>
          </p:nvPr>
        </p:nvSpPr>
        <p:spPr/>
        <p:txBody>
          <a:bodyPr/>
          <a:lstStyle/>
          <a:p>
            <a:fld id="{091A926C-488A-4E3E-9C21-57CAA120E114}" type="slidenum">
              <a:rPr lang="en-GB" smtClean="0"/>
              <a:t>27</a:t>
            </a:fld>
            <a:endParaRPr lang="en-GB" dirty="0"/>
          </a:p>
        </p:txBody>
      </p:sp>
      <p:graphicFrame>
        <p:nvGraphicFramePr>
          <p:cNvPr id="8" name="Content Placeholder 7">
            <a:extLst>
              <a:ext uri="{FF2B5EF4-FFF2-40B4-BE49-F238E27FC236}">
                <a16:creationId xmlns:a16="http://schemas.microsoft.com/office/drawing/2014/main" id="{FD388F21-3ADE-E94F-8896-81745ABC752A}"/>
              </a:ext>
            </a:extLst>
          </p:cNvPr>
          <p:cNvGraphicFramePr>
            <a:graphicFrameLocks noGrp="1"/>
          </p:cNvGraphicFramePr>
          <p:nvPr>
            <p:ph idx="1"/>
            <p:extLst>
              <p:ext uri="{D42A27DB-BD31-4B8C-83A1-F6EECF244321}">
                <p14:modId xmlns:p14="http://schemas.microsoft.com/office/powerpoint/2010/main" val="2283412029"/>
              </p:ext>
            </p:extLst>
          </p:nvPr>
        </p:nvGraphicFramePr>
        <p:xfrm>
          <a:off x="588963" y="1294466"/>
          <a:ext cx="11012484" cy="5308600"/>
        </p:xfrm>
        <a:graphic>
          <a:graphicData uri="http://schemas.openxmlformats.org/drawingml/2006/table">
            <a:tbl>
              <a:tblPr firstRow="1" bandRow="1">
                <a:tableStyleId>{5C22544A-7EE6-4342-B048-85BDC9FD1C3A}</a:tableStyleId>
              </a:tblPr>
              <a:tblGrid>
                <a:gridCol w="1573212">
                  <a:extLst>
                    <a:ext uri="{9D8B030D-6E8A-4147-A177-3AD203B41FA5}">
                      <a16:colId xmlns:a16="http://schemas.microsoft.com/office/drawing/2014/main" val="1779492969"/>
                    </a:ext>
                  </a:extLst>
                </a:gridCol>
                <a:gridCol w="1573212">
                  <a:extLst>
                    <a:ext uri="{9D8B030D-6E8A-4147-A177-3AD203B41FA5}">
                      <a16:colId xmlns:a16="http://schemas.microsoft.com/office/drawing/2014/main" val="1709698610"/>
                    </a:ext>
                  </a:extLst>
                </a:gridCol>
                <a:gridCol w="1573212">
                  <a:extLst>
                    <a:ext uri="{9D8B030D-6E8A-4147-A177-3AD203B41FA5}">
                      <a16:colId xmlns:a16="http://schemas.microsoft.com/office/drawing/2014/main" val="1926483228"/>
                    </a:ext>
                  </a:extLst>
                </a:gridCol>
                <a:gridCol w="1573212">
                  <a:extLst>
                    <a:ext uri="{9D8B030D-6E8A-4147-A177-3AD203B41FA5}">
                      <a16:colId xmlns:a16="http://schemas.microsoft.com/office/drawing/2014/main" val="1765738086"/>
                    </a:ext>
                  </a:extLst>
                </a:gridCol>
                <a:gridCol w="1573212">
                  <a:extLst>
                    <a:ext uri="{9D8B030D-6E8A-4147-A177-3AD203B41FA5}">
                      <a16:colId xmlns:a16="http://schemas.microsoft.com/office/drawing/2014/main" val="2042633846"/>
                    </a:ext>
                  </a:extLst>
                </a:gridCol>
                <a:gridCol w="1573212">
                  <a:extLst>
                    <a:ext uri="{9D8B030D-6E8A-4147-A177-3AD203B41FA5}">
                      <a16:colId xmlns:a16="http://schemas.microsoft.com/office/drawing/2014/main" val="2528378259"/>
                    </a:ext>
                  </a:extLst>
                </a:gridCol>
                <a:gridCol w="1573212">
                  <a:extLst>
                    <a:ext uri="{9D8B030D-6E8A-4147-A177-3AD203B41FA5}">
                      <a16:colId xmlns:a16="http://schemas.microsoft.com/office/drawing/2014/main" val="3352098005"/>
                    </a:ext>
                  </a:extLst>
                </a:gridCol>
              </a:tblGrid>
              <a:tr h="370840">
                <a:tc>
                  <a:txBody>
                    <a:bodyPr/>
                    <a:lstStyle/>
                    <a:p>
                      <a:r>
                        <a:rPr lang="da-DK" dirty="0"/>
                        <a:t>RS</a:t>
                      </a:r>
                    </a:p>
                  </a:txBody>
                  <a:tcPr/>
                </a:tc>
                <a:tc>
                  <a:txBody>
                    <a:bodyPr/>
                    <a:lstStyle/>
                    <a:p>
                      <a:r>
                        <a:rPr lang="da-DK" dirty="0"/>
                        <a:t>Gen</a:t>
                      </a:r>
                    </a:p>
                  </a:txBody>
                  <a:tcPr/>
                </a:tc>
                <a:tc>
                  <a:txBody>
                    <a:bodyPr/>
                    <a:lstStyle/>
                    <a:p>
                      <a:r>
                        <a:rPr lang="da-DK" dirty="0"/>
                        <a:t>Location</a:t>
                      </a:r>
                    </a:p>
                  </a:txBody>
                  <a:tcPr/>
                </a:tc>
                <a:tc>
                  <a:txBody>
                    <a:bodyPr/>
                    <a:lstStyle/>
                    <a:p>
                      <a:r>
                        <a:rPr lang="da-DK" dirty="0" err="1"/>
                        <a:t>Effect</a:t>
                      </a:r>
                      <a:endParaRPr lang="da-DK" dirty="0"/>
                    </a:p>
                  </a:txBody>
                  <a:tcPr/>
                </a:tc>
                <a:tc>
                  <a:txBody>
                    <a:bodyPr/>
                    <a:lstStyle/>
                    <a:p>
                      <a:r>
                        <a:rPr lang="da-DK" dirty="0" err="1"/>
                        <a:t>MaxMaf</a:t>
                      </a:r>
                      <a:r>
                        <a:rPr lang="da-DK" baseline="-25000" dirty="0" err="1"/>
                        <a:t>pop</a:t>
                      </a:r>
                      <a:endParaRPr lang="da-DK" dirty="0"/>
                    </a:p>
                  </a:txBody>
                  <a:tcPr/>
                </a:tc>
                <a:tc>
                  <a:txBody>
                    <a:bodyPr/>
                    <a:lstStyle/>
                    <a:p>
                      <a:r>
                        <a:rPr lang="da-DK" dirty="0" err="1"/>
                        <a:t>MaxMaf</a:t>
                      </a:r>
                      <a:r>
                        <a:rPr lang="da-DK" baseline="-25000" dirty="0" err="1"/>
                        <a:t>fcr</a:t>
                      </a:r>
                      <a:endParaRPr lang="da-DK" dirty="0"/>
                    </a:p>
                  </a:txBody>
                  <a:tcPr/>
                </a:tc>
                <a:tc>
                  <a:txBody>
                    <a:bodyPr/>
                    <a:lstStyle/>
                    <a:p>
                      <a:r>
                        <a:rPr lang="da-DK" dirty="0"/>
                        <a:t>Noter</a:t>
                      </a:r>
                    </a:p>
                  </a:txBody>
                  <a:tcPr/>
                </a:tc>
                <a:extLst>
                  <a:ext uri="{0D108BD9-81ED-4DB2-BD59-A6C34878D82A}">
                    <a16:rowId xmlns:a16="http://schemas.microsoft.com/office/drawing/2014/main" val="3036689900"/>
                  </a:ext>
                </a:extLst>
              </a:tr>
              <a:tr h="370840">
                <a:tc>
                  <a:txBody>
                    <a:bodyPr/>
                    <a:lstStyle/>
                    <a:p>
                      <a:r>
                        <a:rPr lang="da-DK" sz="1600" dirty="0"/>
                        <a:t>rs851849925</a:t>
                      </a:r>
                    </a:p>
                  </a:txBody>
                  <a:tcPr/>
                </a:tc>
                <a:tc>
                  <a:txBody>
                    <a:bodyPr/>
                    <a:lstStyle/>
                    <a:p>
                      <a:r>
                        <a:rPr lang="da-DK" sz="1600" dirty="0"/>
                        <a:t>FAT1</a:t>
                      </a:r>
                    </a:p>
                  </a:txBody>
                  <a:tcPr/>
                </a:tc>
                <a:tc>
                  <a:txBody>
                    <a:bodyPr/>
                    <a:lstStyle/>
                    <a:p>
                      <a:r>
                        <a:rPr lang="da-DK" sz="1600" dirty="0"/>
                        <a:t>16:44183329 </a:t>
                      </a:r>
                    </a:p>
                  </a:txBody>
                  <a:tcPr/>
                </a:tc>
                <a:tc>
                  <a:txBody>
                    <a:bodyPr/>
                    <a:lstStyle/>
                    <a:p>
                      <a:r>
                        <a:rPr lang="da-DK" sz="1600" dirty="0" err="1"/>
                        <a:t>Intron</a:t>
                      </a:r>
                      <a:r>
                        <a:rPr lang="da-DK" sz="1600" dirty="0"/>
                        <a:t> variant</a:t>
                      </a:r>
                    </a:p>
                  </a:txBody>
                  <a:tcPr/>
                </a:tc>
                <a:tc>
                  <a:txBody>
                    <a:bodyPr/>
                    <a:lstStyle/>
                    <a:p>
                      <a:r>
                        <a:rPr lang="da-DK" sz="1600" dirty="0"/>
                        <a:t>C: 0.72</a:t>
                      </a:r>
                    </a:p>
                    <a:p>
                      <a:r>
                        <a:rPr lang="da-DK" sz="1600" dirty="0"/>
                        <a:t>T: 0.280</a:t>
                      </a:r>
                    </a:p>
                  </a:txBody>
                  <a:tcPr/>
                </a:tc>
                <a:tc>
                  <a:txBody>
                    <a:bodyPr/>
                    <a:lstStyle/>
                    <a:p>
                      <a:r>
                        <a:rPr lang="da-DK" sz="1600" dirty="0"/>
                        <a:t>C: 0.053</a:t>
                      </a:r>
                    </a:p>
                    <a:p>
                      <a:r>
                        <a:rPr lang="da-DK" sz="1600" dirty="0"/>
                        <a:t>T: 0.947</a:t>
                      </a:r>
                    </a:p>
                  </a:txBody>
                  <a:tcPr/>
                </a:tc>
                <a:tc>
                  <a:txBody>
                    <a:bodyPr/>
                    <a:lstStyle/>
                    <a:p>
                      <a:r>
                        <a:rPr lang="da-DK" sz="1600" dirty="0"/>
                        <a:t>Kendt CNV</a:t>
                      </a:r>
                    </a:p>
                    <a:p>
                      <a:r>
                        <a:rPr lang="da-DK" sz="1600" dirty="0"/>
                        <a:t>Inversion</a:t>
                      </a:r>
                    </a:p>
                  </a:txBody>
                  <a:tcPr/>
                </a:tc>
                <a:extLst>
                  <a:ext uri="{0D108BD9-81ED-4DB2-BD59-A6C34878D82A}">
                    <a16:rowId xmlns:a16="http://schemas.microsoft.com/office/drawing/2014/main" val="627407250"/>
                  </a:ext>
                </a:extLst>
              </a:tr>
              <a:tr h="370840">
                <a:tc>
                  <a:txBody>
                    <a:bodyPr/>
                    <a:lstStyle/>
                    <a:p>
                      <a:r>
                        <a:rPr lang="da-DK" sz="1600" dirty="0"/>
                        <a:t>rs852320717</a:t>
                      </a:r>
                    </a:p>
                  </a:txBody>
                  <a:tcPr/>
                </a:tc>
                <a:tc>
                  <a:txBody>
                    <a:bodyPr/>
                    <a:lstStyle/>
                    <a:p>
                      <a:r>
                        <a:rPr lang="da-DK" sz="1600" dirty="0"/>
                        <a:t>FAT1</a:t>
                      </a:r>
                    </a:p>
                  </a:txBody>
                  <a:tcPr/>
                </a:tc>
                <a:tc>
                  <a:txBody>
                    <a:bodyPr/>
                    <a:lstStyle/>
                    <a:p>
                      <a:r>
                        <a:rPr lang="da-DK" sz="1600" dirty="0"/>
                        <a:t>16:44213800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600" dirty="0" err="1"/>
                        <a:t>Intron</a:t>
                      </a:r>
                      <a:r>
                        <a:rPr lang="da-DK" sz="1600" dirty="0"/>
                        <a:t> variant</a:t>
                      </a:r>
                    </a:p>
                    <a:p>
                      <a:endParaRPr lang="da-DK" sz="1600" dirty="0"/>
                    </a:p>
                  </a:txBody>
                  <a:tcPr/>
                </a:tc>
                <a:tc>
                  <a:txBody>
                    <a:bodyPr/>
                    <a:lstStyle/>
                    <a:p>
                      <a:r>
                        <a:rPr lang="da-DK" sz="1600" dirty="0"/>
                        <a:t>A: 0.775</a:t>
                      </a:r>
                    </a:p>
                    <a:p>
                      <a:r>
                        <a:rPr lang="da-DK" sz="1600" dirty="0"/>
                        <a:t>G: 0.206</a:t>
                      </a:r>
                    </a:p>
                    <a:p>
                      <a:r>
                        <a:rPr lang="da-DK" sz="1600" dirty="0"/>
                        <a:t>C: 0.018</a:t>
                      </a:r>
                    </a:p>
                  </a:txBody>
                  <a:tcPr/>
                </a:tc>
                <a:tc>
                  <a:txBody>
                    <a:bodyPr/>
                    <a:lstStyle/>
                    <a:p>
                      <a:r>
                        <a:rPr lang="da-DK" sz="1600" dirty="0"/>
                        <a:t>A: 0.2895</a:t>
                      </a:r>
                    </a:p>
                    <a:p>
                      <a:r>
                        <a:rPr lang="da-DK" sz="1600" dirty="0"/>
                        <a:t>G: 0.7105</a:t>
                      </a:r>
                    </a:p>
                  </a:txBody>
                  <a:tcPr/>
                </a:tc>
                <a:tc>
                  <a:txBody>
                    <a:bodyPr/>
                    <a:lstStyle/>
                    <a:p>
                      <a:r>
                        <a:rPr lang="da-DK" sz="1600" dirty="0"/>
                        <a:t>Kendt CNV</a:t>
                      </a:r>
                    </a:p>
                    <a:p>
                      <a:r>
                        <a:rPr lang="da-DK" sz="1600" dirty="0"/>
                        <a:t>Inversion</a:t>
                      </a:r>
                    </a:p>
                  </a:txBody>
                  <a:tcPr/>
                </a:tc>
                <a:extLst>
                  <a:ext uri="{0D108BD9-81ED-4DB2-BD59-A6C34878D82A}">
                    <a16:rowId xmlns:a16="http://schemas.microsoft.com/office/drawing/2014/main" val="2533367764"/>
                  </a:ext>
                </a:extLst>
              </a:tr>
              <a:tr h="370840">
                <a:tc>
                  <a:txBody>
                    <a:bodyPr/>
                    <a:lstStyle/>
                    <a:p>
                      <a:r>
                        <a:rPr lang="da-DK" sz="1600" dirty="0"/>
                        <a:t>rs852098003</a:t>
                      </a:r>
                    </a:p>
                  </a:txBody>
                  <a:tcPr/>
                </a:tc>
                <a:tc>
                  <a:txBody>
                    <a:bodyPr/>
                    <a:lstStyle/>
                    <a:p>
                      <a:r>
                        <a:rPr lang="da-DK" sz="1600" dirty="0"/>
                        <a:t>FAT1</a:t>
                      </a:r>
                    </a:p>
                  </a:txBody>
                  <a:tcPr/>
                </a:tc>
                <a:tc>
                  <a:txBody>
                    <a:bodyPr/>
                    <a:lstStyle/>
                    <a:p>
                      <a:r>
                        <a:rPr lang="da-DK" sz="1600" dirty="0"/>
                        <a:t>16:44213873 </a:t>
                      </a:r>
                    </a:p>
                  </a:txBody>
                  <a:tcPr/>
                </a:tc>
                <a:tc>
                  <a:txBody>
                    <a:bodyPr/>
                    <a:lstStyle/>
                    <a:p>
                      <a:r>
                        <a:rPr lang="da-DK" sz="1600" dirty="0" err="1"/>
                        <a:t>Intron</a:t>
                      </a:r>
                      <a:r>
                        <a:rPr lang="da-DK" sz="1600" dirty="0"/>
                        <a:t> variant</a:t>
                      </a:r>
                    </a:p>
                  </a:txBody>
                  <a:tcPr/>
                </a:tc>
                <a:tc>
                  <a:txBody>
                    <a:bodyPr/>
                    <a:lstStyle/>
                    <a:p>
                      <a:r>
                        <a:rPr lang="da-DK" sz="1600" dirty="0"/>
                        <a:t>T: 81%</a:t>
                      </a:r>
                    </a:p>
                    <a:p>
                      <a:r>
                        <a:rPr lang="da-DK" sz="1600" dirty="0"/>
                        <a:t>G: 19%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600" dirty="0"/>
                        <a:t>T: </a:t>
                      </a:r>
                      <a:r>
                        <a:rPr lang="da-DK" sz="1600" kern="1200" dirty="0">
                          <a:solidFill>
                            <a:schemeClr val="dk1"/>
                          </a:solidFill>
                          <a:effectLst/>
                          <a:latin typeface="+mn-lt"/>
                          <a:ea typeface="+mn-ea"/>
                          <a:cs typeface="+mn-cs"/>
                        </a:rPr>
                        <a:t>0.2895</a:t>
                      </a:r>
                    </a:p>
                    <a:p>
                      <a:r>
                        <a:rPr lang="da-DK" sz="1600" dirty="0"/>
                        <a:t>G: 0.7105</a:t>
                      </a:r>
                    </a:p>
                  </a:txBody>
                  <a:tcPr/>
                </a:tc>
                <a:tc>
                  <a:txBody>
                    <a:bodyPr/>
                    <a:lstStyle/>
                    <a:p>
                      <a:r>
                        <a:rPr lang="da-DK" sz="1600" dirty="0"/>
                        <a:t>Kendt CNV</a:t>
                      </a:r>
                    </a:p>
                    <a:p>
                      <a:r>
                        <a:rPr lang="da-DK" sz="1600" dirty="0"/>
                        <a:t>Inversion</a:t>
                      </a:r>
                    </a:p>
                  </a:txBody>
                  <a:tcPr/>
                </a:tc>
                <a:extLst>
                  <a:ext uri="{0D108BD9-81ED-4DB2-BD59-A6C34878D82A}">
                    <a16:rowId xmlns:a16="http://schemas.microsoft.com/office/drawing/2014/main" val="1282588628"/>
                  </a:ext>
                </a:extLst>
              </a:tr>
              <a:tr h="370840">
                <a:tc>
                  <a:txBody>
                    <a:bodyPr/>
                    <a:lstStyle/>
                    <a:p>
                      <a:r>
                        <a:rPr lang="da-DK" sz="1600" dirty="0"/>
                        <a:t>rs851865185</a:t>
                      </a:r>
                    </a:p>
                  </a:txBody>
                  <a:tcPr/>
                </a:tc>
                <a:tc>
                  <a:txBody>
                    <a:bodyPr/>
                    <a:lstStyle/>
                    <a:p>
                      <a:r>
                        <a:rPr lang="da-DK" sz="1600" dirty="0"/>
                        <a:t>FAT1</a:t>
                      </a:r>
                    </a:p>
                  </a:txBody>
                  <a:tcPr/>
                </a:tc>
                <a:tc>
                  <a:txBody>
                    <a:bodyPr/>
                    <a:lstStyle/>
                    <a:p>
                      <a:r>
                        <a:rPr lang="da-DK" sz="1600" dirty="0"/>
                        <a:t>16:44214685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600" dirty="0" err="1"/>
                        <a:t>Intron</a:t>
                      </a:r>
                      <a:r>
                        <a:rPr lang="da-DK" sz="1600" dirty="0"/>
                        <a:t> variant</a:t>
                      </a:r>
                    </a:p>
                    <a:p>
                      <a:endParaRPr lang="da-DK" sz="1600" dirty="0"/>
                    </a:p>
                  </a:txBody>
                  <a:tcPr/>
                </a:tc>
                <a:tc>
                  <a:txBody>
                    <a:bodyPr/>
                    <a:lstStyle/>
                    <a:p>
                      <a:r>
                        <a:rPr lang="da-DK" sz="1600" dirty="0"/>
                        <a:t>A: 0.817</a:t>
                      </a:r>
                    </a:p>
                    <a:p>
                      <a:r>
                        <a:rPr lang="da-DK" sz="1600" dirty="0"/>
                        <a:t>G: 0.183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600" dirty="0"/>
                        <a:t>A: </a:t>
                      </a:r>
                      <a:r>
                        <a:rPr lang="da-DK" sz="1600" kern="1200" dirty="0">
                          <a:solidFill>
                            <a:schemeClr val="dk1"/>
                          </a:solidFill>
                          <a:effectLst/>
                          <a:latin typeface="+mn-lt"/>
                          <a:ea typeface="+mn-ea"/>
                          <a:cs typeface="+mn-cs"/>
                        </a:rPr>
                        <a:t>0.2895</a:t>
                      </a:r>
                    </a:p>
                    <a:p>
                      <a:r>
                        <a:rPr lang="da-DK" sz="1600" dirty="0"/>
                        <a:t>G: 0.7105</a:t>
                      </a:r>
                    </a:p>
                  </a:txBody>
                  <a:tcPr/>
                </a:tc>
                <a:tc>
                  <a:txBody>
                    <a:bodyPr/>
                    <a:lstStyle/>
                    <a:p>
                      <a:r>
                        <a:rPr lang="da-DK" sz="1600" dirty="0"/>
                        <a:t>Kendt CNV</a:t>
                      </a:r>
                    </a:p>
                    <a:p>
                      <a:r>
                        <a:rPr lang="da-DK" sz="1600" dirty="0"/>
                        <a:t>Inversion</a:t>
                      </a:r>
                    </a:p>
                  </a:txBody>
                  <a:tcPr/>
                </a:tc>
                <a:extLst>
                  <a:ext uri="{0D108BD9-81ED-4DB2-BD59-A6C34878D82A}">
                    <a16:rowId xmlns:a16="http://schemas.microsoft.com/office/drawing/2014/main" val="3040026537"/>
                  </a:ext>
                </a:extLst>
              </a:tr>
              <a:tr h="370840">
                <a:tc>
                  <a:txBody>
                    <a:bodyPr/>
                    <a:lstStyle/>
                    <a:p>
                      <a:r>
                        <a:rPr lang="da-DK" sz="1600" dirty="0"/>
                        <a:t>rs850522995</a:t>
                      </a:r>
                    </a:p>
                  </a:txBody>
                  <a:tcPr/>
                </a:tc>
                <a:tc>
                  <a:txBody>
                    <a:bodyPr/>
                    <a:lstStyle/>
                    <a:p>
                      <a:r>
                        <a:rPr lang="da-DK" sz="1600" dirty="0"/>
                        <a:t>FAT1</a:t>
                      </a:r>
                    </a:p>
                  </a:txBody>
                  <a:tcPr/>
                </a:tc>
                <a:tc>
                  <a:txBody>
                    <a:bodyPr/>
                    <a:lstStyle/>
                    <a:p>
                      <a:r>
                        <a:rPr lang="da-DK" sz="1600" dirty="0"/>
                        <a:t>16:44215994 </a:t>
                      </a:r>
                    </a:p>
                  </a:txBody>
                  <a:tcPr/>
                </a:tc>
                <a:tc>
                  <a:txBody>
                    <a:bodyPr/>
                    <a:lstStyle/>
                    <a:p>
                      <a:r>
                        <a:rPr lang="da-DK" sz="1600" dirty="0" err="1"/>
                        <a:t>Intron</a:t>
                      </a:r>
                      <a:r>
                        <a:rPr lang="da-DK" sz="1600" dirty="0"/>
                        <a:t> variant</a:t>
                      </a:r>
                    </a:p>
                  </a:txBody>
                  <a:tcPr/>
                </a:tc>
                <a:tc>
                  <a:txBody>
                    <a:bodyPr/>
                    <a:lstStyle/>
                    <a:p>
                      <a:r>
                        <a:rPr lang="da-DK" sz="1600" dirty="0"/>
                        <a:t>C: 0.83</a:t>
                      </a:r>
                    </a:p>
                    <a:p>
                      <a:r>
                        <a:rPr lang="da-DK" sz="1600" dirty="0"/>
                        <a:t>T: 0.17</a:t>
                      </a:r>
                    </a:p>
                  </a:txBody>
                  <a:tcPr/>
                </a:tc>
                <a:tc>
                  <a:txBody>
                    <a:bodyPr/>
                    <a:lstStyle/>
                    <a:p>
                      <a:r>
                        <a:rPr lang="da-DK" sz="1600" dirty="0"/>
                        <a:t>C: 0.2895</a:t>
                      </a:r>
                    </a:p>
                    <a:p>
                      <a:r>
                        <a:rPr lang="da-DK" sz="1600" dirty="0"/>
                        <a:t>T: 0.7105</a:t>
                      </a:r>
                    </a:p>
                  </a:txBody>
                  <a:tcPr/>
                </a:tc>
                <a:tc>
                  <a:txBody>
                    <a:bodyPr/>
                    <a:lstStyle/>
                    <a:p>
                      <a:endParaRPr lang="da-DK" sz="1600"/>
                    </a:p>
                  </a:txBody>
                  <a:tcPr/>
                </a:tc>
                <a:extLst>
                  <a:ext uri="{0D108BD9-81ED-4DB2-BD59-A6C34878D82A}">
                    <a16:rowId xmlns:a16="http://schemas.microsoft.com/office/drawing/2014/main" val="2861723892"/>
                  </a:ext>
                </a:extLst>
              </a:tr>
              <a:tr h="370840">
                <a:tc>
                  <a:txBody>
                    <a:bodyPr/>
                    <a:lstStyle/>
                    <a:p>
                      <a:r>
                        <a:rPr lang="da-DK" sz="1600" dirty="0"/>
                        <a:t>rs851126209</a:t>
                      </a:r>
                    </a:p>
                  </a:txBody>
                  <a:tcPr/>
                </a:tc>
                <a:tc>
                  <a:txBody>
                    <a:bodyPr/>
                    <a:lstStyle/>
                    <a:p>
                      <a:r>
                        <a:rPr lang="da-DK" sz="1600" dirty="0"/>
                        <a:t>APC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600" dirty="0"/>
                        <a:t>3:274865 </a:t>
                      </a:r>
                    </a:p>
                    <a:p>
                      <a:endParaRPr lang="da-DK"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600" dirty="0" err="1"/>
                        <a:t>Intron</a:t>
                      </a:r>
                      <a:r>
                        <a:rPr lang="da-DK" sz="1600" dirty="0"/>
                        <a:t> variant</a:t>
                      </a:r>
                    </a:p>
                  </a:txBody>
                  <a:tcPr/>
                </a:tc>
                <a:tc>
                  <a:txBody>
                    <a:bodyPr/>
                    <a:lstStyle/>
                    <a:p>
                      <a:r>
                        <a:rPr lang="da-DK" sz="1600" dirty="0"/>
                        <a:t>A: 0.124</a:t>
                      </a:r>
                    </a:p>
                    <a:p>
                      <a:r>
                        <a:rPr lang="da-DK" sz="1600" dirty="0"/>
                        <a:t>G: 0.876</a:t>
                      </a:r>
                    </a:p>
                  </a:txBody>
                  <a:tcPr/>
                </a:tc>
                <a:tc>
                  <a:txBody>
                    <a:bodyPr/>
                    <a:lstStyle/>
                    <a:p>
                      <a:r>
                        <a:rPr lang="da-DK" sz="1600" dirty="0"/>
                        <a:t>A: 0.6316</a:t>
                      </a:r>
                    </a:p>
                    <a:p>
                      <a:pPr marL="0" marR="0" lvl="0" indent="0" algn="l" defTabSz="914400" rtl="0" eaLnBrk="1" fontAlgn="auto" latinLnBrk="0" hangingPunct="1">
                        <a:lnSpc>
                          <a:spcPct val="100000"/>
                        </a:lnSpc>
                        <a:spcBef>
                          <a:spcPts val="0"/>
                        </a:spcBef>
                        <a:spcAft>
                          <a:spcPts val="0"/>
                        </a:spcAft>
                        <a:buClrTx/>
                        <a:buSzTx/>
                        <a:buFontTx/>
                        <a:buNone/>
                        <a:tabLst/>
                        <a:defRPr/>
                      </a:pPr>
                      <a:r>
                        <a:rPr lang="da-DK" sz="1600" dirty="0"/>
                        <a:t>G: </a:t>
                      </a:r>
                      <a:r>
                        <a:rPr lang="da-DK" sz="1800" kern="1200" dirty="0">
                          <a:solidFill>
                            <a:schemeClr val="dk1"/>
                          </a:solidFill>
                          <a:effectLst/>
                          <a:latin typeface="+mn-lt"/>
                          <a:ea typeface="+mn-ea"/>
                          <a:cs typeface="+mn-cs"/>
                        </a:rPr>
                        <a:t>0.3684</a:t>
                      </a:r>
                    </a:p>
                  </a:txBody>
                  <a:tcPr/>
                </a:tc>
                <a:tc>
                  <a:txBody>
                    <a:bodyPr/>
                    <a:lstStyle/>
                    <a:p>
                      <a:r>
                        <a:rPr lang="da-DK" sz="1600" dirty="0"/>
                        <a:t>CNV</a:t>
                      </a:r>
                    </a:p>
                  </a:txBody>
                  <a:tcPr/>
                </a:tc>
                <a:extLst>
                  <a:ext uri="{0D108BD9-81ED-4DB2-BD59-A6C34878D82A}">
                    <a16:rowId xmlns:a16="http://schemas.microsoft.com/office/drawing/2014/main" val="2206147962"/>
                  </a:ext>
                </a:extLst>
              </a:tr>
              <a:tr h="370840">
                <a:tc>
                  <a:txBody>
                    <a:bodyPr/>
                    <a:lstStyle/>
                    <a:p>
                      <a:r>
                        <a:rPr lang="da-DK" sz="1600" dirty="0"/>
                        <a:t>rs852517496</a:t>
                      </a:r>
                    </a:p>
                  </a:txBody>
                  <a:tcPr/>
                </a:tc>
                <a:tc>
                  <a:txBody>
                    <a:bodyPr/>
                    <a:lstStyle/>
                    <a:p>
                      <a:r>
                        <a:rPr lang="da-DK" sz="1600" dirty="0"/>
                        <a:t>SETPB1</a:t>
                      </a:r>
                    </a:p>
                  </a:txBody>
                  <a:tcPr/>
                </a:tc>
                <a:tc>
                  <a:txBody>
                    <a:bodyPr/>
                    <a:lstStyle/>
                    <a:p>
                      <a:r>
                        <a:rPr lang="da-DK" sz="1600" dirty="0"/>
                        <a:t>7:46141616 </a:t>
                      </a:r>
                    </a:p>
                  </a:txBody>
                  <a:tcPr/>
                </a:tc>
                <a:tc>
                  <a:txBody>
                    <a:bodyPr/>
                    <a:lstStyle/>
                    <a:p>
                      <a:r>
                        <a:rPr lang="da-DK" sz="1600" dirty="0" err="1"/>
                        <a:t>Intron</a:t>
                      </a:r>
                      <a:r>
                        <a:rPr lang="da-DK" sz="1600" dirty="0"/>
                        <a:t> variant</a:t>
                      </a:r>
                    </a:p>
                  </a:txBody>
                  <a:tcPr/>
                </a:tc>
                <a:tc>
                  <a:txBody>
                    <a:bodyPr/>
                    <a:lstStyle/>
                    <a:p>
                      <a:r>
                        <a:rPr lang="da-DK" sz="1600" dirty="0"/>
                        <a:t>C: 0.931</a:t>
                      </a:r>
                    </a:p>
                    <a:p>
                      <a:r>
                        <a:rPr lang="da-DK" sz="1600" dirty="0"/>
                        <a:t>T: 0.069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600" dirty="0"/>
                        <a:t>T: </a:t>
                      </a:r>
                      <a:r>
                        <a:rPr lang="da-DK" sz="1800" kern="1200" dirty="0">
                          <a:solidFill>
                            <a:schemeClr val="dk1"/>
                          </a:solidFill>
                          <a:effectLst/>
                          <a:latin typeface="+mn-lt"/>
                          <a:ea typeface="+mn-ea"/>
                          <a:cs typeface="+mn-cs"/>
                        </a:rPr>
                        <a:t>0.4737</a:t>
                      </a:r>
                    </a:p>
                    <a:p>
                      <a:r>
                        <a:rPr lang="da-DK" sz="1600" dirty="0"/>
                        <a:t>C: 0.5263</a:t>
                      </a:r>
                    </a:p>
                  </a:txBody>
                  <a:tcPr/>
                </a:tc>
                <a:tc>
                  <a:txBody>
                    <a:bodyPr/>
                    <a:lstStyle/>
                    <a:p>
                      <a:r>
                        <a:rPr lang="da-DK" sz="1600" dirty="0"/>
                        <a:t>Inversion</a:t>
                      </a:r>
                    </a:p>
                    <a:p>
                      <a:r>
                        <a:rPr lang="da-DK" sz="1600" dirty="0"/>
                        <a:t>CNV</a:t>
                      </a:r>
                    </a:p>
                  </a:txBody>
                  <a:tcPr/>
                </a:tc>
                <a:extLst>
                  <a:ext uri="{0D108BD9-81ED-4DB2-BD59-A6C34878D82A}">
                    <a16:rowId xmlns:a16="http://schemas.microsoft.com/office/drawing/2014/main" val="3802142466"/>
                  </a:ext>
                </a:extLst>
              </a:tr>
              <a:tr h="370840">
                <a:tc>
                  <a:txBody>
                    <a:bodyPr/>
                    <a:lstStyle/>
                    <a:p>
                      <a:r>
                        <a:rPr lang="da-DK" sz="1600" dirty="0"/>
                        <a:t>rs850583355</a:t>
                      </a:r>
                    </a:p>
                  </a:txBody>
                  <a:tcPr/>
                </a:tc>
                <a:tc>
                  <a:txBody>
                    <a:bodyPr/>
                    <a:lstStyle/>
                    <a:p>
                      <a:r>
                        <a:rPr lang="da-DK" sz="1600" dirty="0"/>
                        <a:t>PTEN</a:t>
                      </a:r>
                    </a:p>
                  </a:txBody>
                  <a:tcPr/>
                </a:tc>
                <a:tc>
                  <a:txBody>
                    <a:bodyPr/>
                    <a:lstStyle/>
                    <a:p>
                      <a:r>
                        <a:rPr lang="da-DK" sz="1600" dirty="0"/>
                        <a:t>26:37844066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600" dirty="0" err="1"/>
                        <a:t>Intron</a:t>
                      </a:r>
                      <a:r>
                        <a:rPr lang="da-DK" sz="1600" dirty="0"/>
                        <a:t> variant</a:t>
                      </a:r>
                    </a:p>
                    <a:p>
                      <a:endParaRPr lang="da-DK" sz="1600" dirty="0"/>
                    </a:p>
                  </a:txBody>
                  <a:tcPr/>
                </a:tc>
                <a:tc>
                  <a:txBody>
                    <a:bodyPr/>
                    <a:lstStyle/>
                    <a:p>
                      <a:r>
                        <a:rPr lang="da-DK" sz="1600" dirty="0"/>
                        <a:t>A: 0.009</a:t>
                      </a:r>
                    </a:p>
                    <a:p>
                      <a:r>
                        <a:rPr lang="da-DK" sz="1600" dirty="0"/>
                        <a:t>G: 0.991</a:t>
                      </a:r>
                    </a:p>
                  </a:txBody>
                  <a:tcPr/>
                </a:tc>
                <a:tc>
                  <a:txBody>
                    <a:bodyPr/>
                    <a:lstStyle/>
                    <a:p>
                      <a:r>
                        <a:rPr lang="da-DK" sz="1600" dirty="0"/>
                        <a:t>A: 0.5</a:t>
                      </a:r>
                    </a:p>
                    <a:p>
                      <a:r>
                        <a:rPr lang="da-DK" sz="1600" dirty="0"/>
                        <a:t>G: 0.5</a:t>
                      </a:r>
                    </a:p>
                  </a:txBody>
                  <a:tcPr/>
                </a:tc>
                <a:tc>
                  <a:txBody>
                    <a:bodyPr/>
                    <a:lstStyle/>
                    <a:p>
                      <a:endParaRPr lang="da-DK" sz="1600" dirty="0"/>
                    </a:p>
                  </a:txBody>
                  <a:tcPr/>
                </a:tc>
                <a:extLst>
                  <a:ext uri="{0D108BD9-81ED-4DB2-BD59-A6C34878D82A}">
                    <a16:rowId xmlns:a16="http://schemas.microsoft.com/office/drawing/2014/main" val="3784757215"/>
                  </a:ext>
                </a:extLst>
              </a:tr>
            </a:tbl>
          </a:graphicData>
        </a:graphic>
      </p:graphicFrame>
    </p:spTree>
    <p:extLst>
      <p:ext uri="{BB962C8B-B14F-4D97-AF65-F5344CB8AC3E}">
        <p14:creationId xmlns:p14="http://schemas.microsoft.com/office/powerpoint/2010/main" val="38129999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9644-3EC8-154E-B042-98317F101289}"/>
              </a:ext>
            </a:extLst>
          </p:cNvPr>
          <p:cNvSpPr>
            <a:spLocks noGrp="1"/>
          </p:cNvSpPr>
          <p:nvPr>
            <p:ph type="title"/>
          </p:nvPr>
        </p:nvSpPr>
        <p:spPr/>
        <p:txBody>
          <a:bodyPr/>
          <a:lstStyle/>
          <a:p>
            <a:r>
              <a:rPr lang="da-DK" dirty="0" err="1"/>
              <a:t>Heatmap</a:t>
            </a:r>
            <a:r>
              <a:rPr lang="da-DK" dirty="0"/>
              <a:t> på MAF for FST &gt; 0.5 på CHR 1 </a:t>
            </a:r>
          </a:p>
        </p:txBody>
      </p:sp>
      <p:sp>
        <p:nvSpPr>
          <p:cNvPr id="4" name="Date Placeholder 3">
            <a:extLst>
              <a:ext uri="{FF2B5EF4-FFF2-40B4-BE49-F238E27FC236}">
                <a16:creationId xmlns:a16="http://schemas.microsoft.com/office/drawing/2014/main" id="{109CF36F-F44E-594C-8F64-0E570BF934B2}"/>
              </a:ext>
            </a:extLst>
          </p:cNvPr>
          <p:cNvSpPr>
            <a:spLocks noGrp="1"/>
          </p:cNvSpPr>
          <p:nvPr>
            <p:ph type="dt" sz="half" idx="10"/>
          </p:nvPr>
        </p:nvSpPr>
        <p:spPr/>
        <p:txBody>
          <a:bodyPr/>
          <a:lstStyle/>
          <a:p>
            <a:fld id="{48BA57D3-3A06-42DE-8329-4A599228B9A1}" type="datetime1">
              <a:rPr lang="en-GB" smtClean="0"/>
              <a:t>12/07/2020</a:t>
            </a:fld>
            <a:endParaRPr lang="en-GB" dirty="0"/>
          </a:p>
        </p:txBody>
      </p:sp>
      <p:sp>
        <p:nvSpPr>
          <p:cNvPr id="5" name="Slide Number Placeholder 4">
            <a:extLst>
              <a:ext uri="{FF2B5EF4-FFF2-40B4-BE49-F238E27FC236}">
                <a16:creationId xmlns:a16="http://schemas.microsoft.com/office/drawing/2014/main" id="{B9A6523D-7746-6545-8642-A2DF547DD143}"/>
              </a:ext>
            </a:extLst>
          </p:cNvPr>
          <p:cNvSpPr>
            <a:spLocks noGrp="1"/>
          </p:cNvSpPr>
          <p:nvPr>
            <p:ph type="sldNum" sz="quarter" idx="12"/>
          </p:nvPr>
        </p:nvSpPr>
        <p:spPr/>
        <p:txBody>
          <a:bodyPr/>
          <a:lstStyle/>
          <a:p>
            <a:fld id="{091A926C-488A-4E3E-9C21-57CAA120E114}" type="slidenum">
              <a:rPr lang="en-GB" smtClean="0"/>
              <a:t>28</a:t>
            </a:fld>
            <a:endParaRPr lang="en-GB" dirty="0"/>
          </a:p>
        </p:txBody>
      </p:sp>
      <p:pic>
        <p:nvPicPr>
          <p:cNvPr id="6" name="Picture 5">
            <a:extLst>
              <a:ext uri="{FF2B5EF4-FFF2-40B4-BE49-F238E27FC236}">
                <a16:creationId xmlns:a16="http://schemas.microsoft.com/office/drawing/2014/main" id="{50AB4399-D006-DF4F-A739-82BBD45169B5}"/>
              </a:ext>
            </a:extLst>
          </p:cNvPr>
          <p:cNvPicPr>
            <a:picLocks noChangeAspect="1"/>
          </p:cNvPicPr>
          <p:nvPr/>
        </p:nvPicPr>
        <p:blipFill>
          <a:blip r:embed="rId3"/>
          <a:stretch>
            <a:fillRect/>
          </a:stretch>
        </p:blipFill>
        <p:spPr>
          <a:xfrm>
            <a:off x="1" y="1485900"/>
            <a:ext cx="12192000" cy="5372100"/>
          </a:xfrm>
          <a:prstGeom prst="rect">
            <a:avLst/>
          </a:prstGeom>
        </p:spPr>
      </p:pic>
    </p:spTree>
    <p:extLst>
      <p:ext uri="{BB962C8B-B14F-4D97-AF65-F5344CB8AC3E}">
        <p14:creationId xmlns:p14="http://schemas.microsoft.com/office/powerpoint/2010/main" val="29358237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9644-3EC8-154E-B042-98317F101289}"/>
              </a:ext>
            </a:extLst>
          </p:cNvPr>
          <p:cNvSpPr>
            <a:spLocks noGrp="1"/>
          </p:cNvSpPr>
          <p:nvPr>
            <p:ph type="title"/>
          </p:nvPr>
        </p:nvSpPr>
        <p:spPr/>
        <p:txBody>
          <a:bodyPr/>
          <a:lstStyle/>
          <a:p>
            <a:r>
              <a:rPr lang="da-DK" dirty="0"/>
              <a:t>JAK2 – FCR </a:t>
            </a:r>
            <a:r>
              <a:rPr lang="da-DK" dirty="0" err="1"/>
              <a:t>only</a:t>
            </a:r>
            <a:endParaRPr lang="da-DK" dirty="0"/>
          </a:p>
        </p:txBody>
      </p:sp>
      <p:sp>
        <p:nvSpPr>
          <p:cNvPr id="4" name="Date Placeholder 3">
            <a:extLst>
              <a:ext uri="{FF2B5EF4-FFF2-40B4-BE49-F238E27FC236}">
                <a16:creationId xmlns:a16="http://schemas.microsoft.com/office/drawing/2014/main" id="{109CF36F-F44E-594C-8F64-0E570BF934B2}"/>
              </a:ext>
            </a:extLst>
          </p:cNvPr>
          <p:cNvSpPr>
            <a:spLocks noGrp="1"/>
          </p:cNvSpPr>
          <p:nvPr>
            <p:ph type="dt" sz="half" idx="10"/>
          </p:nvPr>
        </p:nvSpPr>
        <p:spPr/>
        <p:txBody>
          <a:bodyPr/>
          <a:lstStyle/>
          <a:p>
            <a:fld id="{48BA57D3-3A06-42DE-8329-4A599228B9A1}" type="datetime1">
              <a:rPr lang="en-GB" smtClean="0"/>
              <a:t>12/07/2020</a:t>
            </a:fld>
            <a:endParaRPr lang="en-GB" dirty="0"/>
          </a:p>
        </p:txBody>
      </p:sp>
      <p:sp>
        <p:nvSpPr>
          <p:cNvPr id="5" name="Slide Number Placeholder 4">
            <a:extLst>
              <a:ext uri="{FF2B5EF4-FFF2-40B4-BE49-F238E27FC236}">
                <a16:creationId xmlns:a16="http://schemas.microsoft.com/office/drawing/2014/main" id="{B9A6523D-7746-6545-8642-A2DF547DD143}"/>
              </a:ext>
            </a:extLst>
          </p:cNvPr>
          <p:cNvSpPr>
            <a:spLocks noGrp="1"/>
          </p:cNvSpPr>
          <p:nvPr>
            <p:ph type="sldNum" sz="quarter" idx="12"/>
          </p:nvPr>
        </p:nvSpPr>
        <p:spPr/>
        <p:txBody>
          <a:bodyPr/>
          <a:lstStyle/>
          <a:p>
            <a:fld id="{091A926C-488A-4E3E-9C21-57CAA120E114}" type="slidenum">
              <a:rPr lang="en-GB" smtClean="0"/>
              <a:t>29</a:t>
            </a:fld>
            <a:endParaRPr lang="en-GB" dirty="0"/>
          </a:p>
        </p:txBody>
      </p:sp>
      <p:pic>
        <p:nvPicPr>
          <p:cNvPr id="8" name="Content Placeholder 7">
            <a:extLst>
              <a:ext uri="{FF2B5EF4-FFF2-40B4-BE49-F238E27FC236}">
                <a16:creationId xmlns:a16="http://schemas.microsoft.com/office/drawing/2014/main" id="{A5D79CC2-2E97-D541-81C1-9BCF6FA8F284}"/>
              </a:ext>
            </a:extLst>
          </p:cNvPr>
          <p:cNvPicPr>
            <a:picLocks noGrp="1" noChangeAspect="1"/>
          </p:cNvPicPr>
          <p:nvPr>
            <p:ph idx="1"/>
          </p:nvPr>
        </p:nvPicPr>
        <p:blipFill>
          <a:blip r:embed="rId3"/>
          <a:stretch>
            <a:fillRect/>
          </a:stretch>
        </p:blipFill>
        <p:spPr>
          <a:xfrm>
            <a:off x="588963" y="1053307"/>
            <a:ext cx="11012487" cy="2615465"/>
          </a:xfrm>
        </p:spPr>
      </p:pic>
      <p:pic>
        <p:nvPicPr>
          <p:cNvPr id="10" name="Picture 9">
            <a:extLst>
              <a:ext uri="{FF2B5EF4-FFF2-40B4-BE49-F238E27FC236}">
                <a16:creationId xmlns:a16="http://schemas.microsoft.com/office/drawing/2014/main" id="{45135594-979E-E544-91EC-37A208EF4988}"/>
              </a:ext>
            </a:extLst>
          </p:cNvPr>
          <p:cNvPicPr>
            <a:picLocks noChangeAspect="1"/>
          </p:cNvPicPr>
          <p:nvPr/>
        </p:nvPicPr>
        <p:blipFill>
          <a:blip r:embed="rId4"/>
          <a:stretch>
            <a:fillRect/>
          </a:stretch>
        </p:blipFill>
        <p:spPr>
          <a:xfrm>
            <a:off x="588962" y="3668772"/>
            <a:ext cx="11012488" cy="3106057"/>
          </a:xfrm>
          <a:prstGeom prst="rect">
            <a:avLst/>
          </a:prstGeom>
        </p:spPr>
      </p:pic>
    </p:spTree>
    <p:extLst>
      <p:ext uri="{BB962C8B-B14F-4D97-AF65-F5344CB8AC3E}">
        <p14:creationId xmlns:p14="http://schemas.microsoft.com/office/powerpoint/2010/main" val="1020750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9644-3EC8-154E-B042-98317F101289}"/>
              </a:ext>
            </a:extLst>
          </p:cNvPr>
          <p:cNvSpPr>
            <a:spLocks noGrp="1"/>
          </p:cNvSpPr>
          <p:nvPr>
            <p:ph type="title"/>
          </p:nvPr>
        </p:nvSpPr>
        <p:spPr/>
        <p:txBody>
          <a:bodyPr/>
          <a:lstStyle/>
          <a:p>
            <a:r>
              <a:rPr lang="da-DK" dirty="0"/>
              <a:t>Background - </a:t>
            </a:r>
            <a:r>
              <a:rPr lang="da-DK" dirty="0" err="1"/>
              <a:t>Histiocytic</a:t>
            </a:r>
            <a:r>
              <a:rPr lang="da-DK" dirty="0"/>
              <a:t> </a:t>
            </a:r>
            <a:r>
              <a:rPr lang="da-DK" dirty="0" err="1"/>
              <a:t>disease</a:t>
            </a:r>
            <a:endParaRPr lang="da-DK" dirty="0"/>
          </a:p>
        </p:txBody>
      </p:sp>
      <p:sp>
        <p:nvSpPr>
          <p:cNvPr id="3" name="Content Placeholder 2">
            <a:extLst>
              <a:ext uri="{FF2B5EF4-FFF2-40B4-BE49-F238E27FC236}">
                <a16:creationId xmlns:a16="http://schemas.microsoft.com/office/drawing/2014/main" id="{5D8CB43B-AC44-224F-A4A0-7017FFEBC540}"/>
              </a:ext>
            </a:extLst>
          </p:cNvPr>
          <p:cNvSpPr>
            <a:spLocks noGrp="1"/>
          </p:cNvSpPr>
          <p:nvPr>
            <p:ph idx="1"/>
          </p:nvPr>
        </p:nvSpPr>
        <p:spPr/>
        <p:txBody>
          <a:bodyPr/>
          <a:lstStyle/>
          <a:p>
            <a:pPr marL="0" indent="0">
              <a:buNone/>
            </a:pPr>
            <a:r>
              <a:rPr lang="en-GB" dirty="0"/>
              <a:t>Rare disease in humans </a:t>
            </a:r>
          </a:p>
          <a:p>
            <a:r>
              <a:rPr lang="en-GB" dirty="0"/>
              <a:t>High prevalence in Flat-coated Retrievers and Bernese Mountain Dogs</a:t>
            </a:r>
          </a:p>
          <a:p>
            <a:pPr lvl="1"/>
            <a:r>
              <a:rPr lang="en-GB" dirty="0"/>
              <a:t>Suggests germ-line variants associated with disease development</a:t>
            </a:r>
            <a:endParaRPr lang="da-DK" dirty="0"/>
          </a:p>
          <a:p>
            <a:pPr marL="0" indent="0">
              <a:buNone/>
            </a:pPr>
            <a:r>
              <a:rPr lang="da-DK" dirty="0"/>
              <a:t>High </a:t>
            </a:r>
            <a:r>
              <a:rPr lang="da-DK" dirty="0" err="1"/>
              <a:t>mortality</a:t>
            </a:r>
            <a:r>
              <a:rPr lang="da-DK" dirty="0"/>
              <a:t> rate</a:t>
            </a:r>
          </a:p>
          <a:p>
            <a:pPr marL="0" indent="0">
              <a:buNone/>
            </a:pPr>
            <a:r>
              <a:rPr lang="da-DK" dirty="0" err="1"/>
              <a:t>Several</a:t>
            </a:r>
            <a:r>
              <a:rPr lang="da-DK" dirty="0"/>
              <a:t> mutations </a:t>
            </a:r>
            <a:r>
              <a:rPr lang="da-DK" dirty="0" err="1"/>
              <a:t>are</a:t>
            </a:r>
            <a:r>
              <a:rPr lang="da-DK" dirty="0"/>
              <a:t> </a:t>
            </a:r>
            <a:r>
              <a:rPr lang="da-DK" dirty="0" err="1"/>
              <a:t>associated</a:t>
            </a:r>
            <a:r>
              <a:rPr lang="da-DK" dirty="0"/>
              <a:t> with </a:t>
            </a:r>
            <a:r>
              <a:rPr lang="da-DK" dirty="0" err="1"/>
              <a:t>histiocytic</a:t>
            </a:r>
            <a:r>
              <a:rPr lang="da-DK" dirty="0"/>
              <a:t> </a:t>
            </a:r>
            <a:r>
              <a:rPr lang="da-DK" dirty="0" err="1"/>
              <a:t>disease</a:t>
            </a:r>
            <a:endParaRPr lang="da-DK" dirty="0"/>
          </a:p>
          <a:p>
            <a:pPr lvl="1"/>
            <a:r>
              <a:rPr lang="da-DK" dirty="0"/>
              <a:t>MAPK </a:t>
            </a:r>
            <a:r>
              <a:rPr lang="da-DK" dirty="0" err="1"/>
              <a:t>pathways</a:t>
            </a:r>
            <a:endParaRPr lang="da-DK" dirty="0"/>
          </a:p>
          <a:p>
            <a:pPr lvl="2"/>
            <a:r>
              <a:rPr lang="da-DK" dirty="0"/>
              <a:t>BRAF</a:t>
            </a:r>
            <a:r>
              <a:rPr lang="da-DK" baseline="30000" dirty="0"/>
              <a:t>V600E</a:t>
            </a:r>
            <a:r>
              <a:rPr lang="da-DK" dirty="0"/>
              <a:t> in </a:t>
            </a:r>
            <a:r>
              <a:rPr lang="da-DK" dirty="0" err="1"/>
              <a:t>humans</a:t>
            </a:r>
            <a:endParaRPr lang="da-DK" dirty="0"/>
          </a:p>
          <a:p>
            <a:pPr lvl="2"/>
            <a:r>
              <a:rPr lang="da-DK" dirty="0"/>
              <a:t>MAP2K1</a:t>
            </a:r>
          </a:p>
          <a:p>
            <a:pPr lvl="1"/>
            <a:r>
              <a:rPr lang="da-DK" dirty="0"/>
              <a:t>PTEN	</a:t>
            </a:r>
          </a:p>
          <a:p>
            <a:pPr lvl="1"/>
            <a:r>
              <a:rPr lang="da-DK" dirty="0"/>
              <a:t>CDKN2A/B</a:t>
            </a:r>
            <a:endParaRPr lang="da-DK" baseline="30000" dirty="0"/>
          </a:p>
          <a:p>
            <a:pPr lvl="1"/>
            <a:r>
              <a:rPr lang="da-DK" dirty="0"/>
              <a:t>CDK5RAP2</a:t>
            </a:r>
          </a:p>
          <a:p>
            <a:pPr lvl="1"/>
            <a:r>
              <a:rPr lang="da-DK" dirty="0" err="1"/>
              <a:t>Among</a:t>
            </a:r>
            <a:r>
              <a:rPr lang="da-DK" dirty="0"/>
              <a:t> </a:t>
            </a:r>
            <a:r>
              <a:rPr lang="da-DK" dirty="0" err="1"/>
              <a:t>others</a:t>
            </a:r>
            <a:endParaRPr lang="da-DK" dirty="0"/>
          </a:p>
        </p:txBody>
      </p:sp>
      <p:sp>
        <p:nvSpPr>
          <p:cNvPr id="4" name="Date Placeholder 3">
            <a:extLst>
              <a:ext uri="{FF2B5EF4-FFF2-40B4-BE49-F238E27FC236}">
                <a16:creationId xmlns:a16="http://schemas.microsoft.com/office/drawing/2014/main" id="{109CF36F-F44E-594C-8F64-0E570BF934B2}"/>
              </a:ext>
            </a:extLst>
          </p:cNvPr>
          <p:cNvSpPr>
            <a:spLocks noGrp="1"/>
          </p:cNvSpPr>
          <p:nvPr>
            <p:ph type="dt" sz="half" idx="10"/>
          </p:nvPr>
        </p:nvSpPr>
        <p:spPr/>
        <p:txBody>
          <a:bodyPr/>
          <a:lstStyle/>
          <a:p>
            <a:fld id="{48BA57D3-3A06-42DE-8329-4A599228B9A1}" type="datetime1">
              <a:rPr lang="en-GB" smtClean="0"/>
              <a:t>12/07/2020</a:t>
            </a:fld>
            <a:endParaRPr lang="en-GB" dirty="0"/>
          </a:p>
        </p:txBody>
      </p:sp>
      <p:sp>
        <p:nvSpPr>
          <p:cNvPr id="5" name="Slide Number Placeholder 4">
            <a:extLst>
              <a:ext uri="{FF2B5EF4-FFF2-40B4-BE49-F238E27FC236}">
                <a16:creationId xmlns:a16="http://schemas.microsoft.com/office/drawing/2014/main" id="{B9A6523D-7746-6545-8642-A2DF547DD143}"/>
              </a:ext>
            </a:extLst>
          </p:cNvPr>
          <p:cNvSpPr>
            <a:spLocks noGrp="1"/>
          </p:cNvSpPr>
          <p:nvPr>
            <p:ph type="sldNum" sz="quarter" idx="12"/>
          </p:nvPr>
        </p:nvSpPr>
        <p:spPr/>
        <p:txBody>
          <a:bodyPr/>
          <a:lstStyle/>
          <a:p>
            <a:fld id="{091A926C-488A-4E3E-9C21-57CAA120E114}" type="slidenum">
              <a:rPr lang="en-GB" smtClean="0"/>
              <a:t>3</a:t>
            </a:fld>
            <a:endParaRPr lang="en-GB" dirty="0"/>
          </a:p>
        </p:txBody>
      </p:sp>
    </p:spTree>
    <p:extLst>
      <p:ext uri="{BB962C8B-B14F-4D97-AF65-F5344CB8AC3E}">
        <p14:creationId xmlns:p14="http://schemas.microsoft.com/office/powerpoint/2010/main" val="40961715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7B0CA-2936-854B-8392-4F8449446275}"/>
              </a:ext>
            </a:extLst>
          </p:cNvPr>
          <p:cNvSpPr>
            <a:spLocks noGrp="1"/>
          </p:cNvSpPr>
          <p:nvPr>
            <p:ph type="title"/>
          </p:nvPr>
        </p:nvSpPr>
        <p:spPr/>
        <p:txBody>
          <a:bodyPr/>
          <a:lstStyle/>
          <a:p>
            <a:r>
              <a:rPr lang="da-DK" dirty="0" err="1"/>
              <a:t>Results</a:t>
            </a:r>
            <a:r>
              <a:rPr lang="da-DK" dirty="0"/>
              <a:t> - F</a:t>
            </a:r>
            <a:r>
              <a:rPr lang="da-DK" baseline="-25000" dirty="0"/>
              <a:t>ST</a:t>
            </a:r>
            <a:endParaRPr lang="da-DK" dirty="0"/>
          </a:p>
        </p:txBody>
      </p:sp>
      <p:sp>
        <p:nvSpPr>
          <p:cNvPr id="4" name="Date Placeholder 3">
            <a:extLst>
              <a:ext uri="{FF2B5EF4-FFF2-40B4-BE49-F238E27FC236}">
                <a16:creationId xmlns:a16="http://schemas.microsoft.com/office/drawing/2014/main" id="{2EB36B9F-D7F8-8649-8E85-3A2CF1E6E1BE}"/>
              </a:ext>
            </a:extLst>
          </p:cNvPr>
          <p:cNvSpPr>
            <a:spLocks noGrp="1"/>
          </p:cNvSpPr>
          <p:nvPr>
            <p:ph type="dt" sz="half" idx="10"/>
          </p:nvPr>
        </p:nvSpPr>
        <p:spPr/>
        <p:txBody>
          <a:bodyPr/>
          <a:lstStyle/>
          <a:p>
            <a:fld id="{48BA57D3-3A06-42DE-8329-4A599228B9A1}" type="datetime1">
              <a:rPr lang="en-GB" smtClean="0"/>
              <a:t>12/07/2020</a:t>
            </a:fld>
            <a:endParaRPr lang="en-GB" dirty="0"/>
          </a:p>
        </p:txBody>
      </p:sp>
      <p:sp>
        <p:nvSpPr>
          <p:cNvPr id="5" name="Slide Number Placeholder 4">
            <a:extLst>
              <a:ext uri="{FF2B5EF4-FFF2-40B4-BE49-F238E27FC236}">
                <a16:creationId xmlns:a16="http://schemas.microsoft.com/office/drawing/2014/main" id="{29749082-3352-674D-958B-D34804E2F356}"/>
              </a:ext>
            </a:extLst>
          </p:cNvPr>
          <p:cNvSpPr>
            <a:spLocks noGrp="1"/>
          </p:cNvSpPr>
          <p:nvPr>
            <p:ph type="sldNum" sz="quarter" idx="12"/>
          </p:nvPr>
        </p:nvSpPr>
        <p:spPr/>
        <p:txBody>
          <a:bodyPr/>
          <a:lstStyle/>
          <a:p>
            <a:fld id="{091A926C-488A-4E3E-9C21-57CAA120E114}" type="slidenum">
              <a:rPr lang="en-GB" smtClean="0"/>
              <a:t>30</a:t>
            </a:fld>
            <a:endParaRPr lang="en-GB" dirty="0"/>
          </a:p>
        </p:txBody>
      </p:sp>
      <p:graphicFrame>
        <p:nvGraphicFramePr>
          <p:cNvPr id="7" name="Content Placeholder 6">
            <a:extLst>
              <a:ext uri="{FF2B5EF4-FFF2-40B4-BE49-F238E27FC236}">
                <a16:creationId xmlns:a16="http://schemas.microsoft.com/office/drawing/2014/main" id="{AA895559-3F70-814D-BB72-59064168A6E3}"/>
              </a:ext>
            </a:extLst>
          </p:cNvPr>
          <p:cNvGraphicFramePr>
            <a:graphicFrameLocks noGrp="1"/>
          </p:cNvGraphicFramePr>
          <p:nvPr>
            <p:ph idx="1"/>
            <p:extLst>
              <p:ext uri="{D42A27DB-BD31-4B8C-83A1-F6EECF244321}">
                <p14:modId xmlns:p14="http://schemas.microsoft.com/office/powerpoint/2010/main" val="748578621"/>
              </p:ext>
            </p:extLst>
          </p:nvPr>
        </p:nvGraphicFramePr>
        <p:xfrm>
          <a:off x="588962" y="1485900"/>
          <a:ext cx="4912936" cy="3771900"/>
        </p:xfrm>
        <a:graphic>
          <a:graphicData uri="http://schemas.openxmlformats.org/drawingml/2006/table">
            <a:tbl>
              <a:tblPr firstRow="1">
                <a:tableStyleId>{5C22544A-7EE6-4342-B048-85BDC9FD1C3A}</a:tableStyleId>
              </a:tblPr>
              <a:tblGrid>
                <a:gridCol w="1228234">
                  <a:extLst>
                    <a:ext uri="{9D8B030D-6E8A-4147-A177-3AD203B41FA5}">
                      <a16:colId xmlns:a16="http://schemas.microsoft.com/office/drawing/2014/main" val="4024918577"/>
                    </a:ext>
                  </a:extLst>
                </a:gridCol>
                <a:gridCol w="1228234">
                  <a:extLst>
                    <a:ext uri="{9D8B030D-6E8A-4147-A177-3AD203B41FA5}">
                      <a16:colId xmlns:a16="http://schemas.microsoft.com/office/drawing/2014/main" val="2759277877"/>
                    </a:ext>
                  </a:extLst>
                </a:gridCol>
                <a:gridCol w="1228234">
                  <a:extLst>
                    <a:ext uri="{9D8B030D-6E8A-4147-A177-3AD203B41FA5}">
                      <a16:colId xmlns:a16="http://schemas.microsoft.com/office/drawing/2014/main" val="2122349495"/>
                    </a:ext>
                  </a:extLst>
                </a:gridCol>
                <a:gridCol w="1228234">
                  <a:extLst>
                    <a:ext uri="{9D8B030D-6E8A-4147-A177-3AD203B41FA5}">
                      <a16:colId xmlns:a16="http://schemas.microsoft.com/office/drawing/2014/main" val="2170209708"/>
                    </a:ext>
                  </a:extLst>
                </a:gridCol>
              </a:tblGrid>
              <a:tr h="203200">
                <a:tc gridSpan="4">
                  <a:txBody>
                    <a:bodyPr/>
                    <a:lstStyle/>
                    <a:p>
                      <a:pPr algn="ctr" fontAlgn="b"/>
                      <a:r>
                        <a:rPr lang="da-DK" sz="2000" u="none" strike="noStrike" dirty="0">
                          <a:effectLst/>
                        </a:rPr>
                        <a:t>Missing genotype &lt; 0.005</a:t>
                      </a:r>
                      <a:endParaRPr lang="da-DK" sz="20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da-DK"/>
                    </a:p>
                  </a:txBody>
                  <a:tcPr/>
                </a:tc>
                <a:tc hMerge="1">
                  <a:txBody>
                    <a:bodyPr/>
                    <a:lstStyle/>
                    <a:p>
                      <a:endParaRPr lang="da-DK"/>
                    </a:p>
                  </a:txBody>
                  <a:tcPr/>
                </a:tc>
                <a:tc hMerge="1">
                  <a:txBody>
                    <a:bodyPr/>
                    <a:lstStyle/>
                    <a:p>
                      <a:pPr algn="l" fontAlgn="b"/>
                      <a:endParaRPr lang="da-DK"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90751158"/>
                  </a:ext>
                </a:extLst>
              </a:tr>
              <a:tr h="203200">
                <a:tc>
                  <a:txBody>
                    <a:bodyPr/>
                    <a:lstStyle/>
                    <a:p>
                      <a:pPr algn="l" fontAlgn="b"/>
                      <a:r>
                        <a:rPr lang="da-DK" sz="2000" u="none" strike="noStrike">
                          <a:effectLst/>
                        </a:rPr>
                        <a:t>Fst</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a:effectLst/>
                        </a:rPr>
                        <a:t>Eriks</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a:effectLst/>
                        </a:rPr>
                        <a:t>iDog</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a:effectLst/>
                        </a:rPr>
                        <a:t>Eriks+3</a:t>
                      </a:r>
                      <a:endParaRPr lang="da-DK"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25112538"/>
                  </a:ext>
                </a:extLst>
              </a:tr>
              <a:tr h="241300">
                <a:tc>
                  <a:txBody>
                    <a:bodyPr/>
                    <a:lstStyle/>
                    <a:p>
                      <a:pPr algn="l" fontAlgn="b"/>
                      <a:r>
                        <a:rPr lang="da-DK" sz="2000" u="none" strike="noStrike">
                          <a:effectLst/>
                        </a:rPr>
                        <a:t>&gt;0.5</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276953</a:t>
                      </a:r>
                      <a:endParaRPr lang="da-DK" sz="2000" b="0" i="0" u="none" strike="noStrike">
                        <a:solidFill>
                          <a:srgbClr val="000000"/>
                        </a:solidFill>
                        <a:effectLst/>
                        <a:latin typeface="Monaco" pitchFamily="2" charset="77"/>
                      </a:endParaRPr>
                    </a:p>
                  </a:txBody>
                  <a:tcPr marL="9525" marR="9525" marT="9525" marB="0" anchor="b"/>
                </a:tc>
                <a:tc>
                  <a:txBody>
                    <a:bodyPr/>
                    <a:lstStyle/>
                    <a:p>
                      <a:pPr algn="r" fontAlgn="b"/>
                      <a:r>
                        <a:rPr lang="da-DK" sz="2000" u="none" strike="noStrike">
                          <a:effectLst/>
                        </a:rPr>
                        <a:t>335961</a:t>
                      </a:r>
                      <a:endParaRPr lang="da-DK" sz="2000" b="0" i="0" u="none" strike="noStrike">
                        <a:solidFill>
                          <a:srgbClr val="000000"/>
                        </a:solidFill>
                        <a:effectLst/>
                        <a:latin typeface="Monaco" pitchFamily="2" charset="77"/>
                      </a:endParaRPr>
                    </a:p>
                  </a:txBody>
                  <a:tcPr marL="9525" marR="9525" marT="9525" marB="0" anchor="b"/>
                </a:tc>
                <a:tc>
                  <a:txBody>
                    <a:bodyPr/>
                    <a:lstStyle/>
                    <a:p>
                      <a:pPr algn="r" fontAlgn="b"/>
                      <a:r>
                        <a:rPr lang="da-DK" sz="2000" u="none" strike="noStrike">
                          <a:effectLst/>
                        </a:rPr>
                        <a:t>282744</a:t>
                      </a:r>
                      <a:endParaRPr lang="da-DK" sz="20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2431434984"/>
                  </a:ext>
                </a:extLst>
              </a:tr>
              <a:tr h="241300">
                <a:tc>
                  <a:txBody>
                    <a:bodyPr/>
                    <a:lstStyle/>
                    <a:p>
                      <a:pPr algn="l" fontAlgn="b"/>
                      <a:r>
                        <a:rPr lang="da-DK" sz="2000" u="none" strike="noStrike">
                          <a:effectLst/>
                        </a:rPr>
                        <a:t>&gt;0.8</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23567</a:t>
                      </a:r>
                      <a:endParaRPr lang="da-DK" sz="2000" b="0" i="0" u="none" strike="noStrike">
                        <a:solidFill>
                          <a:srgbClr val="000000"/>
                        </a:solidFill>
                        <a:effectLst/>
                        <a:latin typeface="Monaco" pitchFamily="2" charset="77"/>
                      </a:endParaRPr>
                    </a:p>
                  </a:txBody>
                  <a:tcPr marL="9525" marR="9525" marT="9525" marB="0" anchor="b"/>
                </a:tc>
                <a:tc>
                  <a:txBody>
                    <a:bodyPr/>
                    <a:lstStyle/>
                    <a:p>
                      <a:pPr algn="r" fontAlgn="b"/>
                      <a:r>
                        <a:rPr lang="da-DK" sz="2000" u="none" strike="noStrike">
                          <a:effectLst/>
                        </a:rPr>
                        <a:t>30481</a:t>
                      </a:r>
                      <a:endParaRPr lang="da-DK" sz="2000" b="0" i="0" u="none" strike="noStrike">
                        <a:solidFill>
                          <a:srgbClr val="000000"/>
                        </a:solidFill>
                        <a:effectLst/>
                        <a:latin typeface="Monaco" pitchFamily="2" charset="77"/>
                      </a:endParaRPr>
                    </a:p>
                  </a:txBody>
                  <a:tcPr marL="9525" marR="9525" marT="9525" marB="0" anchor="b"/>
                </a:tc>
                <a:tc>
                  <a:txBody>
                    <a:bodyPr/>
                    <a:lstStyle/>
                    <a:p>
                      <a:pPr algn="r" fontAlgn="b"/>
                      <a:r>
                        <a:rPr lang="da-DK" sz="2000" u="none" strike="noStrike">
                          <a:effectLst/>
                        </a:rPr>
                        <a:t>23728</a:t>
                      </a:r>
                      <a:endParaRPr lang="da-DK" sz="20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123723593"/>
                  </a:ext>
                </a:extLst>
              </a:tr>
              <a:tr h="241300">
                <a:tc>
                  <a:txBody>
                    <a:bodyPr/>
                    <a:lstStyle/>
                    <a:p>
                      <a:pPr algn="l" fontAlgn="b"/>
                      <a:r>
                        <a:rPr lang="da-DK" sz="2000" u="none" strike="noStrike">
                          <a:effectLst/>
                        </a:rPr>
                        <a:t>&gt;0.95</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344</a:t>
                      </a:r>
                      <a:endParaRPr lang="da-DK" sz="2000" b="0" i="0" u="none" strike="noStrike">
                        <a:solidFill>
                          <a:srgbClr val="000000"/>
                        </a:solidFill>
                        <a:effectLst/>
                        <a:latin typeface="Monaco" pitchFamily="2" charset="77"/>
                      </a:endParaRPr>
                    </a:p>
                  </a:txBody>
                  <a:tcPr marL="9525" marR="9525" marT="9525" marB="0" anchor="b"/>
                </a:tc>
                <a:tc>
                  <a:txBody>
                    <a:bodyPr/>
                    <a:lstStyle/>
                    <a:p>
                      <a:pPr algn="r" fontAlgn="b"/>
                      <a:r>
                        <a:rPr lang="da-DK" sz="2000" u="none" strike="noStrike">
                          <a:effectLst/>
                        </a:rPr>
                        <a:t>736</a:t>
                      </a:r>
                      <a:endParaRPr lang="da-DK" sz="2000" b="0" i="0" u="none" strike="noStrike">
                        <a:solidFill>
                          <a:srgbClr val="000000"/>
                        </a:solidFill>
                        <a:effectLst/>
                        <a:latin typeface="Monaco" pitchFamily="2" charset="77"/>
                      </a:endParaRPr>
                    </a:p>
                  </a:txBody>
                  <a:tcPr marL="9525" marR="9525" marT="9525" marB="0" anchor="b"/>
                </a:tc>
                <a:tc>
                  <a:txBody>
                    <a:bodyPr/>
                    <a:lstStyle/>
                    <a:p>
                      <a:pPr algn="r" fontAlgn="b"/>
                      <a:r>
                        <a:rPr lang="da-DK" sz="2000" u="none" strike="noStrike">
                          <a:effectLst/>
                        </a:rPr>
                        <a:t>326</a:t>
                      </a:r>
                      <a:endParaRPr lang="da-DK" sz="20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3051674734"/>
                  </a:ext>
                </a:extLst>
              </a:tr>
              <a:tr h="241300">
                <a:tc>
                  <a:txBody>
                    <a:bodyPr/>
                    <a:lstStyle/>
                    <a:p>
                      <a:pPr algn="r" fontAlgn="b"/>
                      <a:r>
                        <a:rPr lang="da-DK" sz="2000" u="none" strike="noStrike">
                          <a:effectLst/>
                        </a:rPr>
                        <a:t>1</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0</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dirty="0">
                          <a:effectLst/>
                        </a:rPr>
                        <a:t>0</a:t>
                      </a:r>
                      <a:endParaRPr lang="da-DK"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0</a:t>
                      </a:r>
                      <a:endParaRPr lang="da-DK" sz="20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3714081828"/>
                  </a:ext>
                </a:extLst>
              </a:tr>
              <a:tr h="203200">
                <a:tc gridSpan="4">
                  <a:txBody>
                    <a:bodyPr/>
                    <a:lstStyle/>
                    <a:p>
                      <a:pPr algn="ctr" fontAlgn="b"/>
                      <a:r>
                        <a:rPr lang="da-DK" sz="2000" b="1" u="none" strike="noStrike" dirty="0">
                          <a:solidFill>
                            <a:schemeClr val="bg1"/>
                          </a:solidFill>
                          <a:effectLst/>
                        </a:rPr>
                        <a:t>Missing genotype &lt; 0.05</a:t>
                      </a:r>
                      <a:endParaRPr lang="da-DK" sz="2000" b="1" i="0" u="none" strike="noStrike" dirty="0">
                        <a:solidFill>
                          <a:schemeClr val="bg1"/>
                        </a:solidFill>
                        <a:effectLst/>
                        <a:latin typeface="Calibri" panose="020F0502020204030204" pitchFamily="34" charset="0"/>
                      </a:endParaRPr>
                    </a:p>
                  </a:txBody>
                  <a:tcPr marL="9525" marR="9525" marT="9525" marB="0" anchor="b">
                    <a:solidFill>
                      <a:srgbClr val="C6242A"/>
                    </a:solidFill>
                  </a:tcPr>
                </a:tc>
                <a:tc hMerge="1">
                  <a:txBody>
                    <a:bodyPr/>
                    <a:lstStyle/>
                    <a:p>
                      <a:endParaRPr lang="da-DK"/>
                    </a:p>
                  </a:txBody>
                  <a:tcPr/>
                </a:tc>
                <a:tc hMerge="1">
                  <a:txBody>
                    <a:bodyPr/>
                    <a:lstStyle/>
                    <a:p>
                      <a:endParaRPr lang="da-DK"/>
                    </a:p>
                  </a:txBody>
                  <a:tcPr/>
                </a:tc>
                <a:tc hMerge="1">
                  <a:txBody>
                    <a:bodyPr/>
                    <a:lstStyle/>
                    <a:p>
                      <a:pPr algn="l" fontAlgn="b"/>
                      <a:endParaRPr lang="da-DK"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55059959"/>
                  </a:ext>
                </a:extLst>
              </a:tr>
              <a:tr h="203200">
                <a:tc>
                  <a:txBody>
                    <a:bodyPr/>
                    <a:lstStyle/>
                    <a:p>
                      <a:pPr algn="l" fontAlgn="b"/>
                      <a:r>
                        <a:rPr lang="da-DK" sz="2000" u="none" strike="noStrike">
                          <a:effectLst/>
                        </a:rPr>
                        <a:t>Fst</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a:effectLst/>
                        </a:rPr>
                        <a:t>Eriks</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a:effectLst/>
                        </a:rPr>
                        <a:t>iDog</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a:effectLst/>
                        </a:rPr>
                        <a:t>Eriks+3</a:t>
                      </a:r>
                      <a:endParaRPr lang="da-DK"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12567482"/>
                  </a:ext>
                </a:extLst>
              </a:tr>
              <a:tr h="241300">
                <a:tc>
                  <a:txBody>
                    <a:bodyPr/>
                    <a:lstStyle/>
                    <a:p>
                      <a:pPr algn="l" fontAlgn="b"/>
                      <a:r>
                        <a:rPr lang="da-DK" sz="2000" u="none" strike="noStrike">
                          <a:effectLst/>
                        </a:rPr>
                        <a:t>&gt;0.5</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328967</a:t>
                      </a:r>
                      <a:endParaRPr lang="da-DK" sz="2000" b="0" i="0" u="none" strike="noStrike">
                        <a:solidFill>
                          <a:srgbClr val="000000"/>
                        </a:solidFill>
                        <a:effectLst/>
                        <a:latin typeface="Monaco" pitchFamily="2" charset="77"/>
                      </a:endParaRPr>
                    </a:p>
                  </a:txBody>
                  <a:tcPr marL="9525" marR="9525" marT="9525" marB="0" anchor="b"/>
                </a:tc>
                <a:tc>
                  <a:txBody>
                    <a:bodyPr/>
                    <a:lstStyle/>
                    <a:p>
                      <a:pPr algn="r" fontAlgn="b"/>
                      <a:r>
                        <a:rPr lang="da-DK" sz="2000" u="none" strike="noStrike">
                          <a:effectLst/>
                        </a:rPr>
                        <a:t>463433</a:t>
                      </a:r>
                      <a:endParaRPr lang="da-DK" sz="2000" b="0" i="0" u="none" strike="noStrike">
                        <a:solidFill>
                          <a:srgbClr val="000000"/>
                        </a:solidFill>
                        <a:effectLst/>
                        <a:latin typeface="Monaco" pitchFamily="2" charset="77"/>
                      </a:endParaRPr>
                    </a:p>
                  </a:txBody>
                  <a:tcPr marL="9525" marR="9525" marT="9525" marB="0" anchor="b"/>
                </a:tc>
                <a:tc>
                  <a:txBody>
                    <a:bodyPr/>
                    <a:lstStyle/>
                    <a:p>
                      <a:pPr algn="r" fontAlgn="b"/>
                      <a:r>
                        <a:rPr lang="da-DK" sz="2000" u="none" strike="noStrike">
                          <a:effectLst/>
                        </a:rPr>
                        <a:t>368431</a:t>
                      </a:r>
                      <a:endParaRPr lang="da-DK" sz="20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1355212708"/>
                  </a:ext>
                </a:extLst>
              </a:tr>
              <a:tr h="241300">
                <a:tc>
                  <a:txBody>
                    <a:bodyPr/>
                    <a:lstStyle/>
                    <a:p>
                      <a:pPr algn="l" fontAlgn="b"/>
                      <a:r>
                        <a:rPr lang="da-DK" sz="2000" u="none" strike="noStrike">
                          <a:effectLst/>
                        </a:rPr>
                        <a:t>&gt;0.8</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27806</a:t>
                      </a:r>
                      <a:endParaRPr lang="da-DK" sz="2000" b="0" i="0" u="none" strike="noStrike">
                        <a:solidFill>
                          <a:srgbClr val="000000"/>
                        </a:solidFill>
                        <a:effectLst/>
                        <a:latin typeface="Monaco" pitchFamily="2" charset="77"/>
                      </a:endParaRPr>
                    </a:p>
                  </a:txBody>
                  <a:tcPr marL="9525" marR="9525" marT="9525" marB="0" anchor="b"/>
                </a:tc>
                <a:tc>
                  <a:txBody>
                    <a:bodyPr/>
                    <a:lstStyle/>
                    <a:p>
                      <a:pPr algn="r" fontAlgn="b"/>
                      <a:r>
                        <a:rPr lang="da-DK" sz="2000" u="none" strike="noStrike">
                          <a:effectLst/>
                        </a:rPr>
                        <a:t>43440</a:t>
                      </a:r>
                      <a:endParaRPr lang="da-DK" sz="2000" b="0" i="0" u="none" strike="noStrike">
                        <a:solidFill>
                          <a:srgbClr val="000000"/>
                        </a:solidFill>
                        <a:effectLst/>
                        <a:latin typeface="Monaco" pitchFamily="2" charset="77"/>
                      </a:endParaRPr>
                    </a:p>
                  </a:txBody>
                  <a:tcPr marL="9525" marR="9525" marT="9525" marB="0" anchor="b"/>
                </a:tc>
                <a:tc>
                  <a:txBody>
                    <a:bodyPr/>
                    <a:lstStyle/>
                    <a:p>
                      <a:pPr algn="r" fontAlgn="b"/>
                      <a:r>
                        <a:rPr lang="da-DK" sz="2000" u="none" strike="noStrike">
                          <a:effectLst/>
                        </a:rPr>
                        <a:t>30303</a:t>
                      </a:r>
                      <a:endParaRPr lang="da-DK" sz="20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4173592406"/>
                  </a:ext>
                </a:extLst>
              </a:tr>
              <a:tr h="241300">
                <a:tc>
                  <a:txBody>
                    <a:bodyPr/>
                    <a:lstStyle/>
                    <a:p>
                      <a:pPr algn="l" fontAlgn="b"/>
                      <a:r>
                        <a:rPr lang="da-DK" sz="2000" u="none" strike="noStrike">
                          <a:effectLst/>
                        </a:rPr>
                        <a:t>&gt;0.95</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553</a:t>
                      </a:r>
                      <a:endParaRPr lang="da-DK" sz="2000" b="0" i="0" u="none" strike="noStrike">
                        <a:solidFill>
                          <a:srgbClr val="000000"/>
                        </a:solidFill>
                        <a:effectLst/>
                        <a:latin typeface="Monaco" pitchFamily="2" charset="77"/>
                      </a:endParaRPr>
                    </a:p>
                  </a:txBody>
                  <a:tcPr marL="9525" marR="9525" marT="9525" marB="0" anchor="b"/>
                </a:tc>
                <a:tc>
                  <a:txBody>
                    <a:bodyPr/>
                    <a:lstStyle/>
                    <a:p>
                      <a:pPr algn="r" fontAlgn="b"/>
                      <a:r>
                        <a:rPr lang="da-DK" sz="2000" u="none" strike="noStrike">
                          <a:effectLst/>
                        </a:rPr>
                        <a:t>1561</a:t>
                      </a:r>
                      <a:endParaRPr lang="da-DK" sz="2000" b="0" i="0" u="none" strike="noStrike">
                        <a:solidFill>
                          <a:srgbClr val="000000"/>
                        </a:solidFill>
                        <a:effectLst/>
                        <a:latin typeface="Monaco" pitchFamily="2" charset="77"/>
                      </a:endParaRPr>
                    </a:p>
                  </a:txBody>
                  <a:tcPr marL="9525" marR="9525" marT="9525" marB="0" anchor="b"/>
                </a:tc>
                <a:tc>
                  <a:txBody>
                    <a:bodyPr/>
                    <a:lstStyle/>
                    <a:p>
                      <a:pPr algn="r" fontAlgn="b"/>
                      <a:r>
                        <a:rPr lang="da-DK" sz="2000" u="none" strike="noStrike">
                          <a:effectLst/>
                        </a:rPr>
                        <a:t>1085</a:t>
                      </a:r>
                      <a:endParaRPr lang="da-DK" sz="20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3547370077"/>
                  </a:ext>
                </a:extLst>
              </a:tr>
              <a:tr h="241300">
                <a:tc>
                  <a:txBody>
                    <a:bodyPr/>
                    <a:lstStyle/>
                    <a:p>
                      <a:pPr algn="r" fontAlgn="b"/>
                      <a:r>
                        <a:rPr lang="da-DK" sz="2000" u="none" strike="noStrike">
                          <a:effectLst/>
                        </a:rPr>
                        <a:t>1</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61</a:t>
                      </a:r>
                      <a:endParaRPr lang="da-DK" sz="2000" b="0" i="0" u="none" strike="noStrike">
                        <a:solidFill>
                          <a:srgbClr val="000000"/>
                        </a:solidFill>
                        <a:effectLst/>
                        <a:latin typeface="Monaco" pitchFamily="2" charset="77"/>
                      </a:endParaRPr>
                    </a:p>
                  </a:txBody>
                  <a:tcPr marL="9525" marR="9525" marT="9525" marB="0" anchor="b"/>
                </a:tc>
                <a:tc>
                  <a:txBody>
                    <a:bodyPr/>
                    <a:lstStyle/>
                    <a:p>
                      <a:pPr algn="r" fontAlgn="b"/>
                      <a:r>
                        <a:rPr lang="da-DK" sz="2000" u="none" strike="noStrike">
                          <a:effectLst/>
                        </a:rPr>
                        <a:t>406</a:t>
                      </a:r>
                      <a:endParaRPr lang="da-DK" sz="2000" b="0" i="0" u="none" strike="noStrike">
                        <a:solidFill>
                          <a:srgbClr val="000000"/>
                        </a:solidFill>
                        <a:effectLst/>
                        <a:latin typeface="Monaco" pitchFamily="2" charset="77"/>
                      </a:endParaRPr>
                    </a:p>
                  </a:txBody>
                  <a:tcPr marL="9525" marR="9525" marT="9525" marB="0" anchor="b"/>
                </a:tc>
                <a:tc>
                  <a:txBody>
                    <a:bodyPr/>
                    <a:lstStyle/>
                    <a:p>
                      <a:pPr algn="r" fontAlgn="b"/>
                      <a:r>
                        <a:rPr lang="da-DK" sz="2000" u="none" strike="noStrike" dirty="0">
                          <a:effectLst/>
                        </a:rPr>
                        <a:t>607</a:t>
                      </a:r>
                      <a:endParaRPr lang="da-DK" sz="2000" b="0" i="0" u="none" strike="noStrike" dirty="0">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924178253"/>
                  </a:ext>
                </a:extLst>
              </a:tr>
            </a:tbl>
          </a:graphicData>
        </a:graphic>
      </p:graphicFrame>
    </p:spTree>
    <p:extLst>
      <p:ext uri="{BB962C8B-B14F-4D97-AF65-F5344CB8AC3E}">
        <p14:creationId xmlns:p14="http://schemas.microsoft.com/office/powerpoint/2010/main" val="7168797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9644-3EC8-154E-B042-98317F101289}"/>
              </a:ext>
            </a:extLst>
          </p:cNvPr>
          <p:cNvSpPr>
            <a:spLocks noGrp="1"/>
          </p:cNvSpPr>
          <p:nvPr>
            <p:ph type="title"/>
          </p:nvPr>
        </p:nvSpPr>
        <p:spPr/>
        <p:txBody>
          <a:bodyPr/>
          <a:lstStyle/>
          <a:p>
            <a:r>
              <a:rPr lang="da-DK" dirty="0" err="1"/>
              <a:t>Results</a:t>
            </a:r>
            <a:r>
              <a:rPr lang="da-DK" dirty="0"/>
              <a:t> – Case-</a:t>
            </a:r>
            <a:r>
              <a:rPr lang="da-DK" dirty="0" err="1"/>
              <a:t>control</a:t>
            </a:r>
            <a:r>
              <a:rPr lang="da-DK" dirty="0"/>
              <a:t> (hhv. </a:t>
            </a:r>
            <a:r>
              <a:rPr lang="da-DK" dirty="0" err="1"/>
              <a:t>fcr</a:t>
            </a:r>
            <a:r>
              <a:rPr lang="da-DK" dirty="0"/>
              <a:t> og non-</a:t>
            </a:r>
            <a:r>
              <a:rPr lang="da-DK" dirty="0" err="1"/>
              <a:t>fcr</a:t>
            </a:r>
            <a:r>
              <a:rPr lang="da-DK" dirty="0"/>
              <a:t>) on </a:t>
            </a:r>
            <a:r>
              <a:rPr lang="da-DK" dirty="0" err="1"/>
              <a:t>select</a:t>
            </a:r>
            <a:r>
              <a:rPr lang="da-DK" dirty="0"/>
              <a:t> genes</a:t>
            </a:r>
          </a:p>
        </p:txBody>
      </p:sp>
      <p:sp>
        <p:nvSpPr>
          <p:cNvPr id="4" name="Date Placeholder 3">
            <a:extLst>
              <a:ext uri="{FF2B5EF4-FFF2-40B4-BE49-F238E27FC236}">
                <a16:creationId xmlns:a16="http://schemas.microsoft.com/office/drawing/2014/main" id="{109CF36F-F44E-594C-8F64-0E570BF934B2}"/>
              </a:ext>
            </a:extLst>
          </p:cNvPr>
          <p:cNvSpPr>
            <a:spLocks noGrp="1"/>
          </p:cNvSpPr>
          <p:nvPr>
            <p:ph type="dt" sz="half" idx="10"/>
          </p:nvPr>
        </p:nvSpPr>
        <p:spPr/>
        <p:txBody>
          <a:bodyPr/>
          <a:lstStyle/>
          <a:p>
            <a:fld id="{48BA57D3-3A06-42DE-8329-4A599228B9A1}" type="datetime1">
              <a:rPr lang="en-GB" smtClean="0"/>
              <a:t>12/07/2020</a:t>
            </a:fld>
            <a:endParaRPr lang="en-GB" dirty="0"/>
          </a:p>
        </p:txBody>
      </p:sp>
      <p:sp>
        <p:nvSpPr>
          <p:cNvPr id="5" name="Slide Number Placeholder 4">
            <a:extLst>
              <a:ext uri="{FF2B5EF4-FFF2-40B4-BE49-F238E27FC236}">
                <a16:creationId xmlns:a16="http://schemas.microsoft.com/office/drawing/2014/main" id="{B9A6523D-7746-6545-8642-A2DF547DD143}"/>
              </a:ext>
            </a:extLst>
          </p:cNvPr>
          <p:cNvSpPr>
            <a:spLocks noGrp="1"/>
          </p:cNvSpPr>
          <p:nvPr>
            <p:ph type="sldNum" sz="quarter" idx="12"/>
          </p:nvPr>
        </p:nvSpPr>
        <p:spPr/>
        <p:txBody>
          <a:bodyPr/>
          <a:lstStyle/>
          <a:p>
            <a:fld id="{091A926C-488A-4E3E-9C21-57CAA120E114}" type="slidenum">
              <a:rPr lang="en-GB" smtClean="0"/>
              <a:t>31</a:t>
            </a:fld>
            <a:endParaRPr lang="en-GB" dirty="0"/>
          </a:p>
        </p:txBody>
      </p:sp>
      <p:grpSp>
        <p:nvGrpSpPr>
          <p:cNvPr id="29" name="Group 28">
            <a:extLst>
              <a:ext uri="{FF2B5EF4-FFF2-40B4-BE49-F238E27FC236}">
                <a16:creationId xmlns:a16="http://schemas.microsoft.com/office/drawing/2014/main" id="{BB3E5530-73B0-334E-8FD0-9ED6E1322D7E}"/>
              </a:ext>
            </a:extLst>
          </p:cNvPr>
          <p:cNvGrpSpPr/>
          <p:nvPr/>
        </p:nvGrpSpPr>
        <p:grpSpPr>
          <a:xfrm>
            <a:off x="5686309" y="2057401"/>
            <a:ext cx="1715976" cy="1882836"/>
            <a:chOff x="5686309" y="2057401"/>
            <a:chExt cx="1715976" cy="1882836"/>
          </a:xfrm>
        </p:grpSpPr>
        <p:pic>
          <p:nvPicPr>
            <p:cNvPr id="27" name="Picture 26">
              <a:extLst>
                <a:ext uri="{FF2B5EF4-FFF2-40B4-BE49-F238E27FC236}">
                  <a16:creationId xmlns:a16="http://schemas.microsoft.com/office/drawing/2014/main" id="{C8174FD8-BCE8-2147-8F96-9B9695D846DC}"/>
                </a:ext>
              </a:extLst>
            </p:cNvPr>
            <p:cNvPicPr>
              <a:picLocks noChangeAspect="1"/>
            </p:cNvPicPr>
            <p:nvPr/>
          </p:nvPicPr>
          <p:blipFill>
            <a:blip r:embed="rId3"/>
            <a:stretch>
              <a:fillRect/>
            </a:stretch>
          </p:blipFill>
          <p:spPr>
            <a:xfrm>
              <a:off x="5686309" y="2057401"/>
              <a:ext cx="1715976" cy="1715976"/>
            </a:xfrm>
            <a:prstGeom prst="rect">
              <a:avLst/>
            </a:prstGeom>
          </p:spPr>
        </p:pic>
        <p:sp>
          <p:nvSpPr>
            <p:cNvPr id="28" name="TextBox 27">
              <a:extLst>
                <a:ext uri="{FF2B5EF4-FFF2-40B4-BE49-F238E27FC236}">
                  <a16:creationId xmlns:a16="http://schemas.microsoft.com/office/drawing/2014/main" id="{B658FC3D-349F-B541-A52A-6E5A5A6BDDBF}"/>
                </a:ext>
              </a:extLst>
            </p:cNvPr>
            <p:cNvSpPr txBox="1"/>
            <p:nvPr/>
          </p:nvSpPr>
          <p:spPr>
            <a:xfrm>
              <a:off x="5867400" y="3570905"/>
              <a:ext cx="915635" cy="369332"/>
            </a:xfrm>
            <a:prstGeom prst="rect">
              <a:avLst/>
            </a:prstGeom>
            <a:noFill/>
          </p:spPr>
          <p:txBody>
            <a:bodyPr wrap="none" rtlCol="0">
              <a:spAutoFit/>
            </a:bodyPr>
            <a:lstStyle/>
            <a:p>
              <a:r>
                <a:rPr lang="da-DK" dirty="0"/>
                <a:t>RUNX1</a:t>
              </a:r>
            </a:p>
          </p:txBody>
        </p:sp>
      </p:grpSp>
      <p:grpSp>
        <p:nvGrpSpPr>
          <p:cNvPr id="35" name="Group 34">
            <a:extLst>
              <a:ext uri="{FF2B5EF4-FFF2-40B4-BE49-F238E27FC236}">
                <a16:creationId xmlns:a16="http://schemas.microsoft.com/office/drawing/2014/main" id="{9F58D14E-FDD6-104E-978C-A0B11E60524C}"/>
              </a:ext>
            </a:extLst>
          </p:cNvPr>
          <p:cNvGrpSpPr/>
          <p:nvPr/>
        </p:nvGrpSpPr>
        <p:grpSpPr>
          <a:xfrm>
            <a:off x="7308513" y="2090447"/>
            <a:ext cx="1928960" cy="1839294"/>
            <a:chOff x="6921126" y="2100943"/>
            <a:chExt cx="1928960" cy="1839294"/>
          </a:xfrm>
        </p:grpSpPr>
        <p:pic>
          <p:nvPicPr>
            <p:cNvPr id="33" name="Picture 32">
              <a:extLst>
                <a:ext uri="{FF2B5EF4-FFF2-40B4-BE49-F238E27FC236}">
                  <a16:creationId xmlns:a16="http://schemas.microsoft.com/office/drawing/2014/main" id="{EF41B914-4D40-7F42-8CAB-B2B1A2CA290E}"/>
                </a:ext>
              </a:extLst>
            </p:cNvPr>
            <p:cNvPicPr>
              <a:picLocks noChangeAspect="1"/>
            </p:cNvPicPr>
            <p:nvPr/>
          </p:nvPicPr>
          <p:blipFill rotWithShape="1">
            <a:blip r:embed="rId4"/>
            <a:srcRect t="11613"/>
            <a:stretch/>
          </p:blipFill>
          <p:spPr>
            <a:xfrm>
              <a:off x="6921126" y="2100943"/>
              <a:ext cx="1928960" cy="1704954"/>
            </a:xfrm>
            <a:prstGeom prst="rect">
              <a:avLst/>
            </a:prstGeom>
          </p:spPr>
        </p:pic>
        <p:sp>
          <p:nvSpPr>
            <p:cNvPr id="34" name="TextBox 33">
              <a:extLst>
                <a:ext uri="{FF2B5EF4-FFF2-40B4-BE49-F238E27FC236}">
                  <a16:creationId xmlns:a16="http://schemas.microsoft.com/office/drawing/2014/main" id="{F6362CD9-1449-4E49-B97C-6FCB03EE71C0}"/>
                </a:ext>
              </a:extLst>
            </p:cNvPr>
            <p:cNvSpPr txBox="1"/>
            <p:nvPr/>
          </p:nvSpPr>
          <p:spPr>
            <a:xfrm>
              <a:off x="7094961" y="3570905"/>
              <a:ext cx="1204176" cy="369332"/>
            </a:xfrm>
            <a:prstGeom prst="rect">
              <a:avLst/>
            </a:prstGeom>
            <a:noFill/>
          </p:spPr>
          <p:txBody>
            <a:bodyPr wrap="none" rtlCol="0">
              <a:spAutoFit/>
            </a:bodyPr>
            <a:lstStyle/>
            <a:p>
              <a:r>
                <a:rPr lang="da-DK" dirty="0"/>
                <a:t>EYA1 (RD)</a:t>
              </a:r>
            </a:p>
          </p:txBody>
        </p:sp>
      </p:grpSp>
      <p:pic>
        <p:nvPicPr>
          <p:cNvPr id="38" name="Content Placeholder 37">
            <a:extLst>
              <a:ext uri="{FF2B5EF4-FFF2-40B4-BE49-F238E27FC236}">
                <a16:creationId xmlns:a16="http://schemas.microsoft.com/office/drawing/2014/main" id="{9CE0F5EA-49A5-9847-99DF-830578DE766D}"/>
              </a:ext>
            </a:extLst>
          </p:cNvPr>
          <p:cNvPicPr>
            <a:picLocks noGrp="1" noChangeAspect="1"/>
          </p:cNvPicPr>
          <p:nvPr>
            <p:ph idx="1"/>
          </p:nvPr>
        </p:nvPicPr>
        <p:blipFill>
          <a:blip r:embed="rId5"/>
          <a:stretch>
            <a:fillRect/>
          </a:stretch>
        </p:blipFill>
        <p:spPr>
          <a:xfrm>
            <a:off x="9237473" y="2085763"/>
            <a:ext cx="1659251" cy="1659251"/>
          </a:xfrm>
          <a:prstGeom prst="rect">
            <a:avLst/>
          </a:prstGeom>
        </p:spPr>
      </p:pic>
      <p:sp>
        <p:nvSpPr>
          <p:cNvPr id="39" name="TextBox 38">
            <a:extLst>
              <a:ext uri="{FF2B5EF4-FFF2-40B4-BE49-F238E27FC236}">
                <a16:creationId xmlns:a16="http://schemas.microsoft.com/office/drawing/2014/main" id="{20C8FCA3-CB95-744D-A5FC-6AC2F9B68FE6}"/>
              </a:ext>
            </a:extLst>
          </p:cNvPr>
          <p:cNvSpPr txBox="1"/>
          <p:nvPr/>
        </p:nvSpPr>
        <p:spPr>
          <a:xfrm>
            <a:off x="9255790" y="3570905"/>
            <a:ext cx="716863" cy="369332"/>
          </a:xfrm>
          <a:prstGeom prst="rect">
            <a:avLst/>
          </a:prstGeom>
          <a:noFill/>
        </p:spPr>
        <p:txBody>
          <a:bodyPr wrap="none" rtlCol="0">
            <a:spAutoFit/>
          </a:bodyPr>
          <a:lstStyle/>
          <a:p>
            <a:r>
              <a:rPr lang="da-DK" dirty="0"/>
              <a:t>BRAF</a:t>
            </a:r>
          </a:p>
        </p:txBody>
      </p:sp>
      <p:grpSp>
        <p:nvGrpSpPr>
          <p:cNvPr id="11" name="Group 10">
            <a:extLst>
              <a:ext uri="{FF2B5EF4-FFF2-40B4-BE49-F238E27FC236}">
                <a16:creationId xmlns:a16="http://schemas.microsoft.com/office/drawing/2014/main" id="{F29A9D0C-4019-154A-871A-863FDDF64747}"/>
              </a:ext>
            </a:extLst>
          </p:cNvPr>
          <p:cNvGrpSpPr/>
          <p:nvPr/>
        </p:nvGrpSpPr>
        <p:grpSpPr>
          <a:xfrm>
            <a:off x="588963" y="2002972"/>
            <a:ext cx="1762351" cy="1969531"/>
            <a:chOff x="588963" y="2002972"/>
            <a:chExt cx="1762351" cy="1969531"/>
          </a:xfrm>
        </p:grpSpPr>
        <p:pic>
          <p:nvPicPr>
            <p:cNvPr id="9" name="Picture 8">
              <a:extLst>
                <a:ext uri="{FF2B5EF4-FFF2-40B4-BE49-F238E27FC236}">
                  <a16:creationId xmlns:a16="http://schemas.microsoft.com/office/drawing/2014/main" id="{B43EAA58-1938-7441-9F1A-8C4126E9EC3C}"/>
                </a:ext>
              </a:extLst>
            </p:cNvPr>
            <p:cNvPicPr>
              <a:picLocks noChangeAspect="1"/>
            </p:cNvPicPr>
            <p:nvPr/>
          </p:nvPicPr>
          <p:blipFill>
            <a:blip r:embed="rId6"/>
            <a:stretch>
              <a:fillRect/>
            </a:stretch>
          </p:blipFill>
          <p:spPr>
            <a:xfrm>
              <a:off x="588963" y="2002972"/>
              <a:ext cx="1752599" cy="1752599"/>
            </a:xfrm>
            <a:prstGeom prst="rect">
              <a:avLst/>
            </a:prstGeom>
          </p:spPr>
        </p:pic>
        <p:sp>
          <p:nvSpPr>
            <p:cNvPr id="10" name="TextBox 9">
              <a:extLst>
                <a:ext uri="{FF2B5EF4-FFF2-40B4-BE49-F238E27FC236}">
                  <a16:creationId xmlns:a16="http://schemas.microsoft.com/office/drawing/2014/main" id="{79439383-59B2-D548-A49E-95A891DD9DA4}"/>
                </a:ext>
              </a:extLst>
            </p:cNvPr>
            <p:cNvSpPr txBox="1"/>
            <p:nvPr/>
          </p:nvSpPr>
          <p:spPr>
            <a:xfrm>
              <a:off x="588963" y="3603171"/>
              <a:ext cx="1762351" cy="369332"/>
            </a:xfrm>
            <a:prstGeom prst="rect">
              <a:avLst/>
            </a:prstGeom>
            <a:noFill/>
          </p:spPr>
          <p:txBody>
            <a:bodyPr wrap="square" rtlCol="0">
              <a:spAutoFit/>
            </a:bodyPr>
            <a:lstStyle/>
            <a:p>
              <a:r>
                <a:rPr lang="da-DK" dirty="0"/>
                <a:t>AKAP9</a:t>
              </a:r>
            </a:p>
          </p:txBody>
        </p:sp>
      </p:grpSp>
      <p:grpSp>
        <p:nvGrpSpPr>
          <p:cNvPr id="17" name="Group 16">
            <a:extLst>
              <a:ext uri="{FF2B5EF4-FFF2-40B4-BE49-F238E27FC236}">
                <a16:creationId xmlns:a16="http://schemas.microsoft.com/office/drawing/2014/main" id="{030F38E3-8944-E645-850F-48B91C7FAE18}"/>
              </a:ext>
            </a:extLst>
          </p:cNvPr>
          <p:cNvGrpSpPr/>
          <p:nvPr/>
        </p:nvGrpSpPr>
        <p:grpSpPr>
          <a:xfrm>
            <a:off x="2351314" y="2057400"/>
            <a:ext cx="1698171" cy="1882837"/>
            <a:chOff x="2351314" y="2057400"/>
            <a:chExt cx="1698171" cy="1882837"/>
          </a:xfrm>
        </p:grpSpPr>
        <p:pic>
          <p:nvPicPr>
            <p:cNvPr id="15" name="Picture 14">
              <a:extLst>
                <a:ext uri="{FF2B5EF4-FFF2-40B4-BE49-F238E27FC236}">
                  <a16:creationId xmlns:a16="http://schemas.microsoft.com/office/drawing/2014/main" id="{88ECB491-E6AC-2741-85F2-28D0BDD4505A}"/>
                </a:ext>
              </a:extLst>
            </p:cNvPr>
            <p:cNvPicPr>
              <a:picLocks noChangeAspect="1"/>
            </p:cNvPicPr>
            <p:nvPr/>
          </p:nvPicPr>
          <p:blipFill>
            <a:blip r:embed="rId7"/>
            <a:stretch>
              <a:fillRect/>
            </a:stretch>
          </p:blipFill>
          <p:spPr>
            <a:xfrm>
              <a:off x="2351314" y="2057400"/>
              <a:ext cx="1698171" cy="1698171"/>
            </a:xfrm>
            <a:prstGeom prst="rect">
              <a:avLst/>
            </a:prstGeom>
          </p:spPr>
        </p:pic>
        <p:sp>
          <p:nvSpPr>
            <p:cNvPr id="16" name="TextBox 15">
              <a:extLst>
                <a:ext uri="{FF2B5EF4-FFF2-40B4-BE49-F238E27FC236}">
                  <a16:creationId xmlns:a16="http://schemas.microsoft.com/office/drawing/2014/main" id="{CCE76921-691A-CA48-AA52-BE820522DE91}"/>
                </a:ext>
              </a:extLst>
            </p:cNvPr>
            <p:cNvSpPr txBox="1"/>
            <p:nvPr/>
          </p:nvSpPr>
          <p:spPr>
            <a:xfrm>
              <a:off x="2528221" y="3570905"/>
              <a:ext cx="691215" cy="369332"/>
            </a:xfrm>
            <a:prstGeom prst="rect">
              <a:avLst/>
            </a:prstGeom>
            <a:noFill/>
          </p:spPr>
          <p:txBody>
            <a:bodyPr wrap="none" rtlCol="0">
              <a:spAutoFit/>
            </a:bodyPr>
            <a:lstStyle/>
            <a:p>
              <a:r>
                <a:rPr lang="da-DK" dirty="0"/>
                <a:t>FAT1</a:t>
              </a:r>
            </a:p>
          </p:txBody>
        </p:sp>
      </p:grpSp>
      <p:grpSp>
        <p:nvGrpSpPr>
          <p:cNvPr id="23" name="Group 22">
            <a:extLst>
              <a:ext uri="{FF2B5EF4-FFF2-40B4-BE49-F238E27FC236}">
                <a16:creationId xmlns:a16="http://schemas.microsoft.com/office/drawing/2014/main" id="{040D3A98-3A66-EC48-9D06-82C24D1677CA}"/>
              </a:ext>
            </a:extLst>
          </p:cNvPr>
          <p:cNvGrpSpPr/>
          <p:nvPr/>
        </p:nvGrpSpPr>
        <p:grpSpPr>
          <a:xfrm>
            <a:off x="4049485" y="2100943"/>
            <a:ext cx="1654628" cy="1839294"/>
            <a:chOff x="4049485" y="2100943"/>
            <a:chExt cx="1654628" cy="1839294"/>
          </a:xfrm>
        </p:grpSpPr>
        <p:pic>
          <p:nvPicPr>
            <p:cNvPr id="21" name="Picture 20">
              <a:extLst>
                <a:ext uri="{FF2B5EF4-FFF2-40B4-BE49-F238E27FC236}">
                  <a16:creationId xmlns:a16="http://schemas.microsoft.com/office/drawing/2014/main" id="{E767242D-EDFB-B345-8009-6B28F6EE2E08}"/>
                </a:ext>
              </a:extLst>
            </p:cNvPr>
            <p:cNvPicPr>
              <a:picLocks noChangeAspect="1"/>
            </p:cNvPicPr>
            <p:nvPr/>
          </p:nvPicPr>
          <p:blipFill>
            <a:blip r:embed="rId8"/>
            <a:stretch>
              <a:fillRect/>
            </a:stretch>
          </p:blipFill>
          <p:spPr>
            <a:xfrm>
              <a:off x="4049485" y="2100943"/>
              <a:ext cx="1654628" cy="1654628"/>
            </a:xfrm>
            <a:prstGeom prst="rect">
              <a:avLst/>
            </a:prstGeom>
          </p:spPr>
        </p:pic>
        <p:sp>
          <p:nvSpPr>
            <p:cNvPr id="22" name="TextBox 21">
              <a:extLst>
                <a:ext uri="{FF2B5EF4-FFF2-40B4-BE49-F238E27FC236}">
                  <a16:creationId xmlns:a16="http://schemas.microsoft.com/office/drawing/2014/main" id="{B42E112D-DF88-7F49-A85C-144F0B87035C}"/>
                </a:ext>
              </a:extLst>
            </p:cNvPr>
            <p:cNvSpPr txBox="1"/>
            <p:nvPr/>
          </p:nvSpPr>
          <p:spPr>
            <a:xfrm>
              <a:off x="4126917" y="3570905"/>
              <a:ext cx="675185" cy="369332"/>
            </a:xfrm>
            <a:prstGeom prst="rect">
              <a:avLst/>
            </a:prstGeom>
            <a:noFill/>
          </p:spPr>
          <p:txBody>
            <a:bodyPr wrap="none" rtlCol="0">
              <a:spAutoFit/>
            </a:bodyPr>
            <a:lstStyle/>
            <a:p>
              <a:r>
                <a:rPr lang="da-DK" dirty="0"/>
                <a:t>JAK2</a:t>
              </a:r>
            </a:p>
          </p:txBody>
        </p:sp>
      </p:grpSp>
      <p:pic>
        <p:nvPicPr>
          <p:cNvPr id="76" name="Picture 75">
            <a:extLst>
              <a:ext uri="{FF2B5EF4-FFF2-40B4-BE49-F238E27FC236}">
                <a16:creationId xmlns:a16="http://schemas.microsoft.com/office/drawing/2014/main" id="{E53FE6F4-DCBE-A74D-A856-B1BDA5B23A6A}"/>
              </a:ext>
            </a:extLst>
          </p:cNvPr>
          <p:cNvPicPr>
            <a:picLocks noChangeAspect="1"/>
          </p:cNvPicPr>
          <p:nvPr/>
        </p:nvPicPr>
        <p:blipFill>
          <a:blip r:embed="rId9"/>
          <a:stretch>
            <a:fillRect/>
          </a:stretch>
        </p:blipFill>
        <p:spPr>
          <a:xfrm>
            <a:off x="672206" y="3940237"/>
            <a:ext cx="1632465" cy="1632465"/>
          </a:xfrm>
          <a:prstGeom prst="rect">
            <a:avLst/>
          </a:prstGeom>
        </p:spPr>
      </p:pic>
      <p:pic>
        <p:nvPicPr>
          <p:cNvPr id="78" name="Picture 77">
            <a:extLst>
              <a:ext uri="{FF2B5EF4-FFF2-40B4-BE49-F238E27FC236}">
                <a16:creationId xmlns:a16="http://schemas.microsoft.com/office/drawing/2014/main" id="{D4BD1103-59F9-1B42-91D4-3D791B269186}"/>
              </a:ext>
            </a:extLst>
          </p:cNvPr>
          <p:cNvPicPr>
            <a:picLocks noChangeAspect="1"/>
          </p:cNvPicPr>
          <p:nvPr/>
        </p:nvPicPr>
        <p:blipFill>
          <a:blip r:embed="rId10"/>
          <a:stretch>
            <a:fillRect/>
          </a:stretch>
        </p:blipFill>
        <p:spPr>
          <a:xfrm>
            <a:off x="2439800" y="3843336"/>
            <a:ext cx="1600199" cy="1600199"/>
          </a:xfrm>
          <a:prstGeom prst="rect">
            <a:avLst/>
          </a:prstGeom>
        </p:spPr>
      </p:pic>
      <p:pic>
        <p:nvPicPr>
          <p:cNvPr id="80" name="Picture 79">
            <a:extLst>
              <a:ext uri="{FF2B5EF4-FFF2-40B4-BE49-F238E27FC236}">
                <a16:creationId xmlns:a16="http://schemas.microsoft.com/office/drawing/2014/main" id="{5111FF74-EE79-3240-B9B0-A428516E3A2A}"/>
              </a:ext>
            </a:extLst>
          </p:cNvPr>
          <p:cNvPicPr>
            <a:picLocks noChangeAspect="1"/>
          </p:cNvPicPr>
          <p:nvPr/>
        </p:nvPicPr>
        <p:blipFill>
          <a:blip r:embed="rId11"/>
          <a:stretch>
            <a:fillRect/>
          </a:stretch>
        </p:blipFill>
        <p:spPr>
          <a:xfrm>
            <a:off x="4115122" y="3929741"/>
            <a:ext cx="1642961" cy="1642961"/>
          </a:xfrm>
          <a:prstGeom prst="rect">
            <a:avLst/>
          </a:prstGeom>
        </p:spPr>
      </p:pic>
      <p:pic>
        <p:nvPicPr>
          <p:cNvPr id="82" name="Picture 81">
            <a:extLst>
              <a:ext uri="{FF2B5EF4-FFF2-40B4-BE49-F238E27FC236}">
                <a16:creationId xmlns:a16="http://schemas.microsoft.com/office/drawing/2014/main" id="{9A8EAF0D-EE02-9E4D-BE8E-0A4405ED62EF}"/>
              </a:ext>
            </a:extLst>
          </p:cNvPr>
          <p:cNvPicPr>
            <a:picLocks noChangeAspect="1"/>
          </p:cNvPicPr>
          <p:nvPr/>
        </p:nvPicPr>
        <p:blipFill>
          <a:blip r:embed="rId12"/>
          <a:stretch>
            <a:fillRect/>
          </a:stretch>
        </p:blipFill>
        <p:spPr>
          <a:xfrm>
            <a:off x="5867400" y="3972503"/>
            <a:ext cx="1600199" cy="1600199"/>
          </a:xfrm>
          <a:prstGeom prst="rect">
            <a:avLst/>
          </a:prstGeom>
        </p:spPr>
      </p:pic>
      <p:pic>
        <p:nvPicPr>
          <p:cNvPr id="84" name="Picture 83">
            <a:extLst>
              <a:ext uri="{FF2B5EF4-FFF2-40B4-BE49-F238E27FC236}">
                <a16:creationId xmlns:a16="http://schemas.microsoft.com/office/drawing/2014/main" id="{C02182D6-10F9-2647-8560-BFD23125357D}"/>
              </a:ext>
            </a:extLst>
          </p:cNvPr>
          <p:cNvPicPr>
            <a:picLocks noChangeAspect="1"/>
          </p:cNvPicPr>
          <p:nvPr/>
        </p:nvPicPr>
        <p:blipFill>
          <a:blip r:embed="rId13"/>
          <a:stretch>
            <a:fillRect/>
          </a:stretch>
        </p:blipFill>
        <p:spPr>
          <a:xfrm>
            <a:off x="9237473" y="3828447"/>
            <a:ext cx="1629978" cy="1629978"/>
          </a:xfrm>
          <a:prstGeom prst="rect">
            <a:avLst/>
          </a:prstGeom>
        </p:spPr>
      </p:pic>
      <p:pic>
        <p:nvPicPr>
          <p:cNvPr id="86" name="Picture 85">
            <a:extLst>
              <a:ext uri="{FF2B5EF4-FFF2-40B4-BE49-F238E27FC236}">
                <a16:creationId xmlns:a16="http://schemas.microsoft.com/office/drawing/2014/main" id="{7B362880-3AC3-9547-A018-7F188279FB43}"/>
              </a:ext>
            </a:extLst>
          </p:cNvPr>
          <p:cNvPicPr>
            <a:picLocks noChangeAspect="1"/>
          </p:cNvPicPr>
          <p:nvPr/>
        </p:nvPicPr>
        <p:blipFill>
          <a:blip r:embed="rId14"/>
          <a:stretch>
            <a:fillRect/>
          </a:stretch>
        </p:blipFill>
        <p:spPr>
          <a:xfrm>
            <a:off x="755611" y="5458425"/>
            <a:ext cx="1372341" cy="1372341"/>
          </a:xfrm>
          <a:prstGeom prst="rect">
            <a:avLst/>
          </a:prstGeom>
        </p:spPr>
      </p:pic>
      <p:pic>
        <p:nvPicPr>
          <p:cNvPr id="88" name="Picture 87">
            <a:extLst>
              <a:ext uri="{FF2B5EF4-FFF2-40B4-BE49-F238E27FC236}">
                <a16:creationId xmlns:a16="http://schemas.microsoft.com/office/drawing/2014/main" id="{AF6F4C41-F878-8E46-9D8E-5E09EF8110C2}"/>
              </a:ext>
            </a:extLst>
          </p:cNvPr>
          <p:cNvPicPr>
            <a:picLocks noChangeAspect="1"/>
          </p:cNvPicPr>
          <p:nvPr/>
        </p:nvPicPr>
        <p:blipFill>
          <a:blip r:embed="rId15"/>
          <a:stretch>
            <a:fillRect/>
          </a:stretch>
        </p:blipFill>
        <p:spPr>
          <a:xfrm>
            <a:off x="2504968" y="5309337"/>
            <a:ext cx="1521429" cy="1521429"/>
          </a:xfrm>
          <a:prstGeom prst="rect">
            <a:avLst/>
          </a:prstGeom>
        </p:spPr>
      </p:pic>
      <p:pic>
        <p:nvPicPr>
          <p:cNvPr id="90" name="Picture 89">
            <a:extLst>
              <a:ext uri="{FF2B5EF4-FFF2-40B4-BE49-F238E27FC236}">
                <a16:creationId xmlns:a16="http://schemas.microsoft.com/office/drawing/2014/main" id="{3B822F82-A3A0-EB4B-A212-4DD0BAE1B28C}"/>
              </a:ext>
            </a:extLst>
          </p:cNvPr>
          <p:cNvPicPr>
            <a:picLocks noChangeAspect="1"/>
          </p:cNvPicPr>
          <p:nvPr/>
        </p:nvPicPr>
        <p:blipFill>
          <a:blip r:embed="rId16"/>
          <a:stretch>
            <a:fillRect/>
          </a:stretch>
        </p:blipFill>
        <p:spPr>
          <a:xfrm>
            <a:off x="4180113" y="5433330"/>
            <a:ext cx="1427229" cy="1427229"/>
          </a:xfrm>
          <a:prstGeom prst="rect">
            <a:avLst/>
          </a:prstGeom>
        </p:spPr>
      </p:pic>
      <p:pic>
        <p:nvPicPr>
          <p:cNvPr id="92" name="Picture 91">
            <a:extLst>
              <a:ext uri="{FF2B5EF4-FFF2-40B4-BE49-F238E27FC236}">
                <a16:creationId xmlns:a16="http://schemas.microsoft.com/office/drawing/2014/main" id="{DACB76DE-0738-8148-AFA2-5BA065A77066}"/>
              </a:ext>
            </a:extLst>
          </p:cNvPr>
          <p:cNvPicPr>
            <a:picLocks noChangeAspect="1"/>
          </p:cNvPicPr>
          <p:nvPr/>
        </p:nvPicPr>
        <p:blipFill>
          <a:blip r:embed="rId17"/>
          <a:stretch>
            <a:fillRect/>
          </a:stretch>
        </p:blipFill>
        <p:spPr>
          <a:xfrm>
            <a:off x="5935396" y="5363877"/>
            <a:ext cx="1466889" cy="1466889"/>
          </a:xfrm>
          <a:prstGeom prst="rect">
            <a:avLst/>
          </a:prstGeom>
        </p:spPr>
      </p:pic>
      <p:pic>
        <p:nvPicPr>
          <p:cNvPr id="94" name="Picture 93">
            <a:extLst>
              <a:ext uri="{FF2B5EF4-FFF2-40B4-BE49-F238E27FC236}">
                <a16:creationId xmlns:a16="http://schemas.microsoft.com/office/drawing/2014/main" id="{A81542EB-C2E7-C444-9F36-08B3F98A9CE1}"/>
              </a:ext>
            </a:extLst>
          </p:cNvPr>
          <p:cNvPicPr>
            <a:picLocks noChangeAspect="1"/>
          </p:cNvPicPr>
          <p:nvPr/>
        </p:nvPicPr>
        <p:blipFill>
          <a:blip r:embed="rId18"/>
          <a:stretch>
            <a:fillRect/>
          </a:stretch>
        </p:blipFill>
        <p:spPr>
          <a:xfrm>
            <a:off x="9275848" y="5321221"/>
            <a:ext cx="1553227" cy="1553227"/>
          </a:xfrm>
          <a:prstGeom prst="rect">
            <a:avLst/>
          </a:prstGeom>
        </p:spPr>
      </p:pic>
      <p:sp>
        <p:nvSpPr>
          <p:cNvPr id="95" name="TextBox 94">
            <a:extLst>
              <a:ext uri="{FF2B5EF4-FFF2-40B4-BE49-F238E27FC236}">
                <a16:creationId xmlns:a16="http://schemas.microsoft.com/office/drawing/2014/main" id="{D243232E-70ED-584B-8E68-EFB212001378}"/>
              </a:ext>
            </a:extLst>
          </p:cNvPr>
          <p:cNvSpPr txBox="1"/>
          <p:nvPr/>
        </p:nvSpPr>
        <p:spPr>
          <a:xfrm>
            <a:off x="0" y="2530258"/>
            <a:ext cx="755611" cy="3693319"/>
          </a:xfrm>
          <a:prstGeom prst="rect">
            <a:avLst/>
          </a:prstGeom>
          <a:noFill/>
        </p:spPr>
        <p:txBody>
          <a:bodyPr wrap="square" rtlCol="0">
            <a:spAutoFit/>
          </a:bodyPr>
          <a:lstStyle/>
          <a:p>
            <a:r>
              <a:rPr lang="da-DK" dirty="0"/>
              <a:t>0.01</a:t>
            </a:r>
          </a:p>
          <a:p>
            <a:endParaRPr lang="da-DK" dirty="0"/>
          </a:p>
          <a:p>
            <a:endParaRPr lang="da-DK" dirty="0"/>
          </a:p>
          <a:p>
            <a:endParaRPr lang="da-DK" dirty="0"/>
          </a:p>
          <a:p>
            <a:endParaRPr lang="da-DK" dirty="0"/>
          </a:p>
          <a:p>
            <a:endParaRPr lang="da-DK" dirty="0"/>
          </a:p>
          <a:p>
            <a:endParaRPr lang="da-DK" dirty="0"/>
          </a:p>
          <a:p>
            <a:r>
              <a:rPr lang="da-DK" dirty="0"/>
              <a:t>0.005</a:t>
            </a:r>
          </a:p>
          <a:p>
            <a:endParaRPr lang="da-DK" dirty="0"/>
          </a:p>
          <a:p>
            <a:endParaRPr lang="da-DK" dirty="0"/>
          </a:p>
          <a:p>
            <a:endParaRPr lang="da-DK" dirty="0"/>
          </a:p>
          <a:p>
            <a:endParaRPr lang="da-DK" dirty="0"/>
          </a:p>
          <a:p>
            <a:r>
              <a:rPr lang="da-DK" dirty="0"/>
              <a:t>0.002</a:t>
            </a:r>
          </a:p>
        </p:txBody>
      </p:sp>
    </p:spTree>
    <p:extLst>
      <p:ext uri="{BB962C8B-B14F-4D97-AF65-F5344CB8AC3E}">
        <p14:creationId xmlns:p14="http://schemas.microsoft.com/office/powerpoint/2010/main" val="19964146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9644-3EC8-154E-B042-98317F101289}"/>
              </a:ext>
            </a:extLst>
          </p:cNvPr>
          <p:cNvSpPr>
            <a:spLocks noGrp="1"/>
          </p:cNvSpPr>
          <p:nvPr>
            <p:ph type="title"/>
          </p:nvPr>
        </p:nvSpPr>
        <p:spPr/>
        <p:txBody>
          <a:bodyPr/>
          <a:lstStyle/>
          <a:p>
            <a:r>
              <a:rPr lang="da-DK" dirty="0" err="1"/>
              <a:t>Results</a:t>
            </a:r>
            <a:r>
              <a:rPr lang="da-DK" dirty="0"/>
              <a:t> – Top 20 </a:t>
            </a:r>
            <a:r>
              <a:rPr lang="da-DK" dirty="0" err="1"/>
              <a:t>mutated</a:t>
            </a:r>
            <a:r>
              <a:rPr lang="da-DK" dirty="0"/>
              <a:t> </a:t>
            </a:r>
            <a:r>
              <a:rPr lang="da-DK" dirty="0" err="1"/>
              <a:t>germline</a:t>
            </a:r>
            <a:r>
              <a:rPr lang="da-DK" dirty="0"/>
              <a:t> genes (TCGA)</a:t>
            </a:r>
          </a:p>
        </p:txBody>
      </p:sp>
      <p:sp>
        <p:nvSpPr>
          <p:cNvPr id="4" name="Date Placeholder 3">
            <a:extLst>
              <a:ext uri="{FF2B5EF4-FFF2-40B4-BE49-F238E27FC236}">
                <a16:creationId xmlns:a16="http://schemas.microsoft.com/office/drawing/2014/main" id="{109CF36F-F44E-594C-8F64-0E570BF934B2}"/>
              </a:ext>
            </a:extLst>
          </p:cNvPr>
          <p:cNvSpPr>
            <a:spLocks noGrp="1"/>
          </p:cNvSpPr>
          <p:nvPr>
            <p:ph type="dt" sz="half" idx="10"/>
          </p:nvPr>
        </p:nvSpPr>
        <p:spPr/>
        <p:txBody>
          <a:bodyPr/>
          <a:lstStyle/>
          <a:p>
            <a:fld id="{48BA57D3-3A06-42DE-8329-4A599228B9A1}" type="datetime1">
              <a:rPr lang="en-GB" smtClean="0"/>
              <a:t>12/07/2020</a:t>
            </a:fld>
            <a:endParaRPr lang="en-GB" dirty="0"/>
          </a:p>
        </p:txBody>
      </p:sp>
      <p:sp>
        <p:nvSpPr>
          <p:cNvPr id="5" name="Slide Number Placeholder 4">
            <a:extLst>
              <a:ext uri="{FF2B5EF4-FFF2-40B4-BE49-F238E27FC236}">
                <a16:creationId xmlns:a16="http://schemas.microsoft.com/office/drawing/2014/main" id="{B9A6523D-7746-6545-8642-A2DF547DD143}"/>
              </a:ext>
            </a:extLst>
          </p:cNvPr>
          <p:cNvSpPr>
            <a:spLocks noGrp="1"/>
          </p:cNvSpPr>
          <p:nvPr>
            <p:ph type="sldNum" sz="quarter" idx="12"/>
          </p:nvPr>
        </p:nvSpPr>
        <p:spPr/>
        <p:txBody>
          <a:bodyPr/>
          <a:lstStyle/>
          <a:p>
            <a:fld id="{091A926C-488A-4E3E-9C21-57CAA120E114}" type="slidenum">
              <a:rPr lang="en-GB" smtClean="0"/>
              <a:t>32</a:t>
            </a:fld>
            <a:endParaRPr lang="en-GB" dirty="0"/>
          </a:p>
        </p:txBody>
      </p:sp>
      <p:pic>
        <p:nvPicPr>
          <p:cNvPr id="10" name="Content Placeholder 9">
            <a:extLst>
              <a:ext uri="{FF2B5EF4-FFF2-40B4-BE49-F238E27FC236}">
                <a16:creationId xmlns:a16="http://schemas.microsoft.com/office/drawing/2014/main" id="{2EF18E52-1194-AA46-9E04-FF9F1010B094}"/>
              </a:ext>
            </a:extLst>
          </p:cNvPr>
          <p:cNvPicPr>
            <a:picLocks noGrp="1"/>
          </p:cNvPicPr>
          <p:nvPr>
            <p:ph idx="1"/>
          </p:nvPr>
        </p:nvPicPr>
        <p:blipFill>
          <a:blip r:embed="rId3"/>
          <a:stretch>
            <a:fillRect/>
          </a:stretch>
        </p:blipFill>
        <p:spPr>
          <a:xfrm>
            <a:off x="63333" y="1148563"/>
            <a:ext cx="12128667" cy="6007836"/>
          </a:xfrm>
        </p:spPr>
      </p:pic>
    </p:spTree>
    <p:extLst>
      <p:ext uri="{BB962C8B-B14F-4D97-AF65-F5344CB8AC3E}">
        <p14:creationId xmlns:p14="http://schemas.microsoft.com/office/powerpoint/2010/main" val="2334015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01D77-85D4-1E48-AB20-13AC4D08EE33}"/>
              </a:ext>
            </a:extLst>
          </p:cNvPr>
          <p:cNvSpPr>
            <a:spLocks noGrp="1"/>
          </p:cNvSpPr>
          <p:nvPr>
            <p:ph type="title"/>
          </p:nvPr>
        </p:nvSpPr>
        <p:spPr/>
        <p:txBody>
          <a:bodyPr/>
          <a:lstStyle/>
          <a:p>
            <a:r>
              <a:rPr lang="da-DK" dirty="0"/>
              <a:t>WGS of 19 </a:t>
            </a:r>
            <a:r>
              <a:rPr lang="da-DK" dirty="0" err="1"/>
              <a:t>Flat-coated</a:t>
            </a:r>
            <a:r>
              <a:rPr lang="da-DK" dirty="0"/>
              <a:t> Retrievers</a:t>
            </a:r>
          </a:p>
        </p:txBody>
      </p:sp>
      <p:graphicFrame>
        <p:nvGraphicFramePr>
          <p:cNvPr id="6" name="Content Placeholder 5">
            <a:extLst>
              <a:ext uri="{FF2B5EF4-FFF2-40B4-BE49-F238E27FC236}">
                <a16:creationId xmlns:a16="http://schemas.microsoft.com/office/drawing/2014/main" id="{56AB9718-A58F-6843-AD0D-F5469AB35AB2}"/>
              </a:ext>
            </a:extLst>
          </p:cNvPr>
          <p:cNvGraphicFramePr>
            <a:graphicFrameLocks noGrp="1"/>
          </p:cNvGraphicFramePr>
          <p:nvPr>
            <p:ph sz="half" idx="1"/>
            <p:extLst>
              <p:ext uri="{D42A27DB-BD31-4B8C-83A1-F6EECF244321}">
                <p14:modId xmlns:p14="http://schemas.microsoft.com/office/powerpoint/2010/main" val="1352222073"/>
              </p:ext>
            </p:extLst>
          </p:nvPr>
        </p:nvGraphicFramePr>
        <p:xfrm>
          <a:off x="565545" y="3850105"/>
          <a:ext cx="3505200" cy="2200275"/>
        </p:xfrm>
        <a:graphic>
          <a:graphicData uri="http://schemas.openxmlformats.org/drawingml/2006/table">
            <a:tbl>
              <a:tblPr firstRow="1" lastRow="1">
                <a:tableStyleId>{5C22544A-7EE6-4342-B048-85BDC9FD1C3A}</a:tableStyleId>
              </a:tblPr>
              <a:tblGrid>
                <a:gridCol w="2405742">
                  <a:extLst>
                    <a:ext uri="{9D8B030D-6E8A-4147-A177-3AD203B41FA5}">
                      <a16:colId xmlns:a16="http://schemas.microsoft.com/office/drawing/2014/main" val="2328511923"/>
                    </a:ext>
                  </a:extLst>
                </a:gridCol>
                <a:gridCol w="1099458">
                  <a:extLst>
                    <a:ext uri="{9D8B030D-6E8A-4147-A177-3AD203B41FA5}">
                      <a16:colId xmlns:a16="http://schemas.microsoft.com/office/drawing/2014/main" val="4144933486"/>
                    </a:ext>
                  </a:extLst>
                </a:gridCol>
              </a:tblGrid>
              <a:tr h="203200">
                <a:tc>
                  <a:txBody>
                    <a:bodyPr/>
                    <a:lstStyle/>
                    <a:p>
                      <a:pPr algn="l" fontAlgn="b"/>
                      <a:r>
                        <a:rPr lang="da-DK" sz="2000" b="1" u="none" strike="noStrike" dirty="0" err="1">
                          <a:effectLst/>
                          <a:latin typeface="Calibri" panose="020F0502020204030204" pitchFamily="34" charset="0"/>
                          <a:cs typeface="Calibri" panose="020F0502020204030204" pitchFamily="34" charset="0"/>
                        </a:rPr>
                        <a:t>Phenotype</a:t>
                      </a:r>
                      <a:endParaRPr lang="da-DK" sz="2000" b="1" i="0" u="none" strike="noStrike" dirty="0">
                        <a:solidFill>
                          <a:srgbClr val="000000"/>
                        </a:solidFill>
                        <a:effectLst/>
                        <a:latin typeface="Calibri" panose="020F0502020204030204" pitchFamily="34" charset="0"/>
                        <a:cs typeface="Calibri" panose="020F0502020204030204" pitchFamily="34" charset="0"/>
                      </a:endParaRPr>
                    </a:p>
                  </a:txBody>
                  <a:tcPr marL="15036" marR="15036" marT="9525" marB="0" anchor="b"/>
                </a:tc>
                <a:tc>
                  <a:txBody>
                    <a:bodyPr/>
                    <a:lstStyle/>
                    <a:p>
                      <a:pPr algn="l" fontAlgn="b"/>
                      <a:r>
                        <a:rPr lang="da-DK" sz="2000" b="1" u="none" strike="noStrike" dirty="0" err="1">
                          <a:effectLst/>
                          <a:latin typeface="Calibri" panose="020F0502020204030204" pitchFamily="34" charset="0"/>
                          <a:cs typeface="Calibri" panose="020F0502020204030204" pitchFamily="34" charset="0"/>
                        </a:rPr>
                        <a:t>Number</a:t>
                      </a:r>
                      <a:endParaRPr lang="da-DK" sz="2000" b="1" i="0" u="none" strike="noStrike" dirty="0">
                        <a:solidFill>
                          <a:srgbClr val="000000"/>
                        </a:solidFill>
                        <a:effectLst/>
                        <a:latin typeface="Calibri" panose="020F0502020204030204" pitchFamily="34" charset="0"/>
                        <a:cs typeface="Calibri" panose="020F0502020204030204" pitchFamily="34" charset="0"/>
                      </a:endParaRPr>
                    </a:p>
                  </a:txBody>
                  <a:tcPr marL="15036" marR="15036" marT="9525" marB="0" anchor="b"/>
                </a:tc>
                <a:extLst>
                  <a:ext uri="{0D108BD9-81ED-4DB2-BD59-A6C34878D82A}">
                    <a16:rowId xmlns:a16="http://schemas.microsoft.com/office/drawing/2014/main" val="1770570187"/>
                  </a:ext>
                </a:extLst>
              </a:tr>
              <a:tr h="203200">
                <a:tc>
                  <a:txBody>
                    <a:bodyPr/>
                    <a:lstStyle/>
                    <a:p>
                      <a:pPr algn="l" fontAlgn="b"/>
                      <a:r>
                        <a:rPr lang="da-DK" sz="2000" u="none" strike="noStrike" dirty="0" err="1">
                          <a:effectLst/>
                          <a:latin typeface="Calibri" panose="020F0502020204030204" pitchFamily="34" charset="0"/>
                          <a:cs typeface="Calibri" panose="020F0502020204030204" pitchFamily="34" charset="0"/>
                        </a:rPr>
                        <a:t>Behavior</a:t>
                      </a:r>
                      <a:endParaRPr lang="da-DK" sz="2000" b="0" i="0" u="none" strike="noStrike" dirty="0">
                        <a:solidFill>
                          <a:srgbClr val="000000"/>
                        </a:solidFill>
                        <a:effectLst/>
                        <a:latin typeface="Calibri" panose="020F0502020204030204" pitchFamily="34" charset="0"/>
                        <a:cs typeface="Calibri" panose="020F0502020204030204" pitchFamily="34" charset="0"/>
                      </a:endParaRPr>
                    </a:p>
                  </a:txBody>
                  <a:tcPr marL="15036" marR="15036" marT="9525" marB="0" anchor="b"/>
                </a:tc>
                <a:tc>
                  <a:txBody>
                    <a:bodyPr/>
                    <a:lstStyle/>
                    <a:p>
                      <a:pPr algn="r" fontAlgn="b"/>
                      <a:r>
                        <a:rPr lang="da-DK" sz="2000" u="none" strike="noStrike" dirty="0">
                          <a:effectLst/>
                          <a:latin typeface="Calibri" panose="020F0502020204030204" pitchFamily="34" charset="0"/>
                          <a:cs typeface="Calibri" panose="020F0502020204030204" pitchFamily="34" charset="0"/>
                        </a:rPr>
                        <a:t>8</a:t>
                      </a:r>
                      <a:endParaRPr lang="da-DK" sz="2000" b="0" i="0" u="none" strike="noStrike" dirty="0">
                        <a:solidFill>
                          <a:srgbClr val="000000"/>
                        </a:solidFill>
                        <a:effectLst/>
                        <a:latin typeface="Calibri" panose="020F0502020204030204" pitchFamily="34" charset="0"/>
                        <a:cs typeface="Calibri" panose="020F0502020204030204" pitchFamily="34" charset="0"/>
                      </a:endParaRPr>
                    </a:p>
                  </a:txBody>
                  <a:tcPr marL="15036" marR="15036" marT="9525" marB="0" anchor="b"/>
                </a:tc>
                <a:extLst>
                  <a:ext uri="{0D108BD9-81ED-4DB2-BD59-A6C34878D82A}">
                    <a16:rowId xmlns:a16="http://schemas.microsoft.com/office/drawing/2014/main" val="1004457976"/>
                  </a:ext>
                </a:extLst>
              </a:tr>
              <a:tr h="241300">
                <a:tc>
                  <a:txBody>
                    <a:bodyPr/>
                    <a:lstStyle/>
                    <a:p>
                      <a:pPr algn="l" fontAlgn="b"/>
                      <a:r>
                        <a:rPr lang="da-DK" sz="2000" u="none" strike="noStrike" dirty="0" err="1">
                          <a:solidFill>
                            <a:schemeClr val="tx1"/>
                          </a:solidFill>
                          <a:effectLst/>
                          <a:latin typeface="Calibri" panose="020F0502020204030204" pitchFamily="34" charset="0"/>
                          <a:cs typeface="Calibri" panose="020F0502020204030204" pitchFamily="34" charset="0"/>
                        </a:rPr>
                        <a:t>Histiocytic</a:t>
                      </a:r>
                      <a:r>
                        <a:rPr lang="da-DK" sz="2000" u="none" strike="noStrike" dirty="0">
                          <a:solidFill>
                            <a:schemeClr val="tx1"/>
                          </a:solidFill>
                          <a:effectLst/>
                          <a:latin typeface="Calibri" panose="020F0502020204030204" pitchFamily="34" charset="0"/>
                          <a:cs typeface="Calibri" panose="020F0502020204030204" pitchFamily="34" charset="0"/>
                        </a:rPr>
                        <a:t> </a:t>
                      </a:r>
                      <a:r>
                        <a:rPr lang="da-DK" sz="2000" u="none" strike="noStrike" dirty="0" err="1">
                          <a:solidFill>
                            <a:schemeClr val="tx1"/>
                          </a:solidFill>
                          <a:effectLst/>
                          <a:latin typeface="Calibri" panose="020F0502020204030204" pitchFamily="34" charset="0"/>
                          <a:cs typeface="Calibri" panose="020F0502020204030204" pitchFamily="34" charset="0"/>
                        </a:rPr>
                        <a:t>Sarcoma</a:t>
                      </a:r>
                      <a:endParaRPr lang="da-DK" sz="2000" b="0" i="0" u="none" strike="noStrike" dirty="0">
                        <a:solidFill>
                          <a:schemeClr val="tx1"/>
                        </a:solidFill>
                        <a:effectLst/>
                        <a:latin typeface="Calibri" panose="020F0502020204030204" pitchFamily="34" charset="0"/>
                        <a:cs typeface="Calibri" panose="020F0502020204030204" pitchFamily="34" charset="0"/>
                      </a:endParaRPr>
                    </a:p>
                  </a:txBody>
                  <a:tcPr marL="15036" marR="15036" marT="9525" marB="0" anchor="b">
                    <a:solidFill>
                      <a:srgbClr val="F0E7E7"/>
                    </a:solidFill>
                  </a:tcPr>
                </a:tc>
                <a:tc>
                  <a:txBody>
                    <a:bodyPr/>
                    <a:lstStyle/>
                    <a:p>
                      <a:pPr algn="r" fontAlgn="b"/>
                      <a:r>
                        <a:rPr lang="da-DK" sz="2000" u="none" strike="noStrike" dirty="0">
                          <a:solidFill>
                            <a:schemeClr val="tx1"/>
                          </a:solidFill>
                          <a:effectLst/>
                          <a:latin typeface="Calibri" panose="020F0502020204030204" pitchFamily="34" charset="0"/>
                          <a:cs typeface="Calibri" panose="020F0502020204030204" pitchFamily="34" charset="0"/>
                        </a:rPr>
                        <a:t>6</a:t>
                      </a:r>
                      <a:endParaRPr lang="da-DK" sz="2000" b="0" i="0" u="none" strike="noStrike" dirty="0">
                        <a:solidFill>
                          <a:schemeClr val="tx1"/>
                        </a:solidFill>
                        <a:effectLst/>
                        <a:latin typeface="Calibri" panose="020F0502020204030204" pitchFamily="34" charset="0"/>
                        <a:cs typeface="Calibri" panose="020F0502020204030204" pitchFamily="34" charset="0"/>
                      </a:endParaRPr>
                    </a:p>
                  </a:txBody>
                  <a:tcPr marL="15036" marR="15036" marT="9525" marB="0" anchor="b">
                    <a:solidFill>
                      <a:srgbClr val="F0E7E7"/>
                    </a:solidFill>
                  </a:tcPr>
                </a:tc>
                <a:extLst>
                  <a:ext uri="{0D108BD9-81ED-4DB2-BD59-A6C34878D82A}">
                    <a16:rowId xmlns:a16="http://schemas.microsoft.com/office/drawing/2014/main" val="3474083590"/>
                  </a:ext>
                </a:extLst>
              </a:tr>
              <a:tr h="203200">
                <a:tc>
                  <a:txBody>
                    <a:bodyPr/>
                    <a:lstStyle/>
                    <a:p>
                      <a:pPr algn="l" fontAlgn="b"/>
                      <a:r>
                        <a:rPr lang="da-DK" sz="2000" u="none" strike="noStrike" dirty="0" err="1">
                          <a:effectLst/>
                          <a:latin typeface="Calibri" panose="020F0502020204030204" pitchFamily="34" charset="0"/>
                          <a:cs typeface="Calibri" panose="020F0502020204030204" pitchFamily="34" charset="0"/>
                        </a:rPr>
                        <a:t>Geriatric</a:t>
                      </a:r>
                      <a:r>
                        <a:rPr lang="da-DK" sz="2000" u="none" strike="noStrike" dirty="0">
                          <a:effectLst/>
                          <a:latin typeface="Calibri" panose="020F0502020204030204" pitchFamily="34" charset="0"/>
                          <a:cs typeface="Calibri" panose="020F0502020204030204" pitchFamily="34" charset="0"/>
                        </a:rPr>
                        <a:t> Control</a:t>
                      </a:r>
                      <a:endParaRPr lang="da-DK" sz="2000" b="0" i="0" u="none" strike="noStrike" dirty="0">
                        <a:solidFill>
                          <a:srgbClr val="000000"/>
                        </a:solidFill>
                        <a:effectLst/>
                        <a:latin typeface="Calibri" panose="020F0502020204030204" pitchFamily="34" charset="0"/>
                        <a:cs typeface="Calibri" panose="020F0502020204030204" pitchFamily="34" charset="0"/>
                      </a:endParaRPr>
                    </a:p>
                  </a:txBody>
                  <a:tcPr marL="15036" marR="15036" marT="9525" marB="0" anchor="b"/>
                </a:tc>
                <a:tc>
                  <a:txBody>
                    <a:bodyPr/>
                    <a:lstStyle/>
                    <a:p>
                      <a:pPr algn="r" fontAlgn="b"/>
                      <a:r>
                        <a:rPr lang="da-DK" sz="2000" u="none" strike="noStrike" dirty="0">
                          <a:effectLst/>
                          <a:latin typeface="Calibri" panose="020F0502020204030204" pitchFamily="34" charset="0"/>
                          <a:cs typeface="Calibri" panose="020F0502020204030204" pitchFamily="34" charset="0"/>
                        </a:rPr>
                        <a:t>4</a:t>
                      </a:r>
                      <a:endParaRPr lang="da-DK" sz="2000" b="0" i="0" u="none" strike="noStrike" dirty="0">
                        <a:solidFill>
                          <a:srgbClr val="000000"/>
                        </a:solidFill>
                        <a:effectLst/>
                        <a:latin typeface="Calibri" panose="020F0502020204030204" pitchFamily="34" charset="0"/>
                        <a:cs typeface="Calibri" panose="020F0502020204030204" pitchFamily="34" charset="0"/>
                      </a:endParaRPr>
                    </a:p>
                  </a:txBody>
                  <a:tcPr marL="15036" marR="15036" marT="9525" marB="0" anchor="b"/>
                </a:tc>
                <a:extLst>
                  <a:ext uri="{0D108BD9-81ED-4DB2-BD59-A6C34878D82A}">
                    <a16:rowId xmlns:a16="http://schemas.microsoft.com/office/drawing/2014/main" val="1255619218"/>
                  </a:ext>
                </a:extLst>
              </a:tr>
              <a:tr h="203200">
                <a:tc>
                  <a:txBody>
                    <a:bodyPr/>
                    <a:lstStyle/>
                    <a:p>
                      <a:pPr algn="l" fontAlgn="b"/>
                      <a:r>
                        <a:rPr lang="da-DK" sz="2000" u="none" strike="noStrike" dirty="0" err="1">
                          <a:effectLst/>
                          <a:latin typeface="Calibri" panose="020F0502020204030204" pitchFamily="34" charset="0"/>
                          <a:cs typeface="Calibri" panose="020F0502020204030204" pitchFamily="34" charset="0"/>
                        </a:rPr>
                        <a:t>Cataract</a:t>
                      </a:r>
                      <a:r>
                        <a:rPr lang="da-DK" sz="2000" u="none" strike="noStrike" dirty="0">
                          <a:effectLst/>
                          <a:latin typeface="Calibri" panose="020F0502020204030204" pitchFamily="34" charset="0"/>
                          <a:cs typeface="Calibri" panose="020F0502020204030204" pitchFamily="34" charset="0"/>
                        </a:rPr>
                        <a:t>*</a:t>
                      </a:r>
                      <a:endParaRPr lang="da-DK" sz="2000" b="0" i="0" u="none" strike="noStrike" dirty="0">
                        <a:solidFill>
                          <a:srgbClr val="000000"/>
                        </a:solidFill>
                        <a:effectLst/>
                        <a:latin typeface="Calibri" panose="020F0502020204030204" pitchFamily="34" charset="0"/>
                        <a:cs typeface="Calibri" panose="020F0502020204030204" pitchFamily="34" charset="0"/>
                      </a:endParaRPr>
                    </a:p>
                  </a:txBody>
                  <a:tcPr marL="15036" marR="15036" marT="9525" marB="0" anchor="b"/>
                </a:tc>
                <a:tc>
                  <a:txBody>
                    <a:bodyPr/>
                    <a:lstStyle/>
                    <a:p>
                      <a:pPr algn="r" fontAlgn="b"/>
                      <a:r>
                        <a:rPr lang="da-DK" sz="2000" u="none" strike="noStrike">
                          <a:effectLst/>
                          <a:latin typeface="Calibri" panose="020F0502020204030204" pitchFamily="34" charset="0"/>
                          <a:cs typeface="Calibri" panose="020F0502020204030204" pitchFamily="34" charset="0"/>
                        </a:rPr>
                        <a:t>1</a:t>
                      </a:r>
                      <a:endParaRPr lang="da-DK" sz="2000" b="0" i="0" u="none" strike="noStrike">
                        <a:solidFill>
                          <a:srgbClr val="000000"/>
                        </a:solidFill>
                        <a:effectLst/>
                        <a:latin typeface="Calibri" panose="020F0502020204030204" pitchFamily="34" charset="0"/>
                        <a:cs typeface="Calibri" panose="020F0502020204030204" pitchFamily="34" charset="0"/>
                      </a:endParaRPr>
                    </a:p>
                  </a:txBody>
                  <a:tcPr marL="15036" marR="15036" marT="9525" marB="0" anchor="b"/>
                </a:tc>
                <a:extLst>
                  <a:ext uri="{0D108BD9-81ED-4DB2-BD59-A6C34878D82A}">
                    <a16:rowId xmlns:a16="http://schemas.microsoft.com/office/drawing/2014/main" val="3698949691"/>
                  </a:ext>
                </a:extLst>
              </a:tr>
              <a:tr h="203200">
                <a:tc>
                  <a:txBody>
                    <a:bodyPr/>
                    <a:lstStyle/>
                    <a:p>
                      <a:pPr algn="l" fontAlgn="b"/>
                      <a:r>
                        <a:rPr lang="da-DK" sz="2000" u="none" strike="noStrike" dirty="0" err="1">
                          <a:effectLst/>
                          <a:latin typeface="Calibri" panose="020F0502020204030204" pitchFamily="34" charset="0"/>
                          <a:cs typeface="Calibri" panose="020F0502020204030204" pitchFamily="34" charset="0"/>
                        </a:rPr>
                        <a:t>Renal</a:t>
                      </a:r>
                      <a:r>
                        <a:rPr lang="da-DK" sz="2000" u="none" strike="noStrike" dirty="0">
                          <a:effectLst/>
                          <a:latin typeface="Calibri" panose="020F0502020204030204" pitchFamily="34" charset="0"/>
                          <a:cs typeface="Calibri" panose="020F0502020204030204" pitchFamily="34" charset="0"/>
                        </a:rPr>
                        <a:t> </a:t>
                      </a:r>
                      <a:r>
                        <a:rPr lang="da-DK" sz="2000" u="none" strike="noStrike" dirty="0" err="1">
                          <a:effectLst/>
                          <a:latin typeface="Calibri" panose="020F0502020204030204" pitchFamily="34" charset="0"/>
                          <a:cs typeface="Calibri" panose="020F0502020204030204" pitchFamily="34" charset="0"/>
                        </a:rPr>
                        <a:t>Dysplasia</a:t>
                      </a:r>
                      <a:endParaRPr lang="da-DK" sz="2000" b="0" i="0" u="none" strike="noStrike" dirty="0">
                        <a:solidFill>
                          <a:srgbClr val="000000"/>
                        </a:solidFill>
                        <a:effectLst/>
                        <a:latin typeface="Calibri" panose="020F0502020204030204" pitchFamily="34" charset="0"/>
                        <a:cs typeface="Calibri" panose="020F0502020204030204" pitchFamily="34" charset="0"/>
                      </a:endParaRPr>
                    </a:p>
                  </a:txBody>
                  <a:tcPr marL="15036" marR="15036" marT="9525" marB="0" anchor="b"/>
                </a:tc>
                <a:tc>
                  <a:txBody>
                    <a:bodyPr/>
                    <a:lstStyle/>
                    <a:p>
                      <a:pPr algn="r" fontAlgn="b"/>
                      <a:r>
                        <a:rPr lang="da-DK" sz="2000" u="none" strike="noStrike" dirty="0">
                          <a:effectLst/>
                          <a:latin typeface="Calibri" panose="020F0502020204030204" pitchFamily="34" charset="0"/>
                          <a:cs typeface="Calibri" panose="020F0502020204030204" pitchFamily="34" charset="0"/>
                        </a:rPr>
                        <a:t>1</a:t>
                      </a:r>
                      <a:endParaRPr lang="da-DK" sz="2000" b="0" i="0" u="none" strike="noStrike" dirty="0">
                        <a:solidFill>
                          <a:srgbClr val="000000"/>
                        </a:solidFill>
                        <a:effectLst/>
                        <a:latin typeface="Calibri" panose="020F0502020204030204" pitchFamily="34" charset="0"/>
                        <a:cs typeface="Calibri" panose="020F0502020204030204" pitchFamily="34" charset="0"/>
                      </a:endParaRPr>
                    </a:p>
                  </a:txBody>
                  <a:tcPr marL="15036" marR="15036" marT="9525" marB="0" anchor="b"/>
                </a:tc>
                <a:extLst>
                  <a:ext uri="{0D108BD9-81ED-4DB2-BD59-A6C34878D82A}">
                    <a16:rowId xmlns:a16="http://schemas.microsoft.com/office/drawing/2014/main" val="3526999947"/>
                  </a:ext>
                </a:extLst>
              </a:tr>
              <a:tr h="203200">
                <a:tc>
                  <a:txBody>
                    <a:bodyPr/>
                    <a:lstStyle/>
                    <a:p>
                      <a:pPr algn="l" fontAlgn="b"/>
                      <a:r>
                        <a:rPr lang="da-DK" sz="2000" b="1" i="0" u="none" strike="noStrike" dirty="0">
                          <a:solidFill>
                            <a:schemeClr val="bg1"/>
                          </a:solidFill>
                          <a:effectLst/>
                          <a:latin typeface="Calibri" panose="020F0502020204030204" pitchFamily="34" charset="0"/>
                          <a:cs typeface="Calibri" panose="020F0502020204030204" pitchFamily="34" charset="0"/>
                        </a:rPr>
                        <a:t>Total</a:t>
                      </a:r>
                    </a:p>
                  </a:txBody>
                  <a:tcPr marL="15036" marR="15036" marT="9525" marB="0" anchor="b"/>
                </a:tc>
                <a:tc>
                  <a:txBody>
                    <a:bodyPr/>
                    <a:lstStyle/>
                    <a:p>
                      <a:pPr algn="r" fontAlgn="b"/>
                      <a:r>
                        <a:rPr lang="da-DK" sz="2000" b="1" i="0" u="none" strike="noStrike" dirty="0">
                          <a:solidFill>
                            <a:schemeClr val="bg1"/>
                          </a:solidFill>
                          <a:effectLst/>
                          <a:latin typeface="Calibri" panose="020F0502020204030204" pitchFamily="34" charset="0"/>
                          <a:cs typeface="Calibri" panose="020F0502020204030204" pitchFamily="34" charset="0"/>
                        </a:rPr>
                        <a:t>19</a:t>
                      </a:r>
                    </a:p>
                  </a:txBody>
                  <a:tcPr marL="15036" marR="15036" marT="9525" marB="0" anchor="b"/>
                </a:tc>
                <a:extLst>
                  <a:ext uri="{0D108BD9-81ED-4DB2-BD59-A6C34878D82A}">
                    <a16:rowId xmlns:a16="http://schemas.microsoft.com/office/drawing/2014/main" val="3011825863"/>
                  </a:ext>
                </a:extLst>
              </a:tr>
            </a:tbl>
          </a:graphicData>
        </a:graphic>
      </p:graphicFrame>
      <p:sp>
        <p:nvSpPr>
          <p:cNvPr id="7" name="Content Placeholder 6">
            <a:extLst>
              <a:ext uri="{FF2B5EF4-FFF2-40B4-BE49-F238E27FC236}">
                <a16:creationId xmlns:a16="http://schemas.microsoft.com/office/drawing/2014/main" id="{0B467A97-E965-1849-8DF1-1F83A3802379}"/>
              </a:ext>
            </a:extLst>
          </p:cNvPr>
          <p:cNvSpPr>
            <a:spLocks noGrp="1"/>
          </p:cNvSpPr>
          <p:nvPr>
            <p:ph sz="half" idx="2"/>
          </p:nvPr>
        </p:nvSpPr>
        <p:spPr>
          <a:xfrm>
            <a:off x="588963" y="1485901"/>
            <a:ext cx="6100595" cy="2364204"/>
          </a:xfrm>
        </p:spPr>
        <p:txBody>
          <a:bodyPr/>
          <a:lstStyle/>
          <a:p>
            <a:r>
              <a:rPr lang="da-DK" dirty="0"/>
              <a:t>19 </a:t>
            </a:r>
            <a:r>
              <a:rPr lang="da-DK" dirty="0" err="1"/>
              <a:t>Swedish</a:t>
            </a:r>
            <a:r>
              <a:rPr lang="da-DK" dirty="0"/>
              <a:t> </a:t>
            </a:r>
            <a:r>
              <a:rPr lang="da-DK" dirty="0" err="1"/>
              <a:t>Flat-coated</a:t>
            </a:r>
            <a:r>
              <a:rPr lang="da-DK" dirty="0"/>
              <a:t> Retrievers</a:t>
            </a:r>
          </a:p>
          <a:p>
            <a:r>
              <a:rPr lang="da-DK" dirty="0"/>
              <a:t>3 </a:t>
            </a:r>
            <a:r>
              <a:rPr lang="da-DK" dirty="0" err="1"/>
              <a:t>other</a:t>
            </a:r>
            <a:r>
              <a:rPr lang="da-DK" dirty="0"/>
              <a:t> </a:t>
            </a:r>
            <a:r>
              <a:rPr lang="da-DK" dirty="0" err="1"/>
              <a:t>dogs</a:t>
            </a:r>
            <a:r>
              <a:rPr lang="da-DK" dirty="0"/>
              <a:t> </a:t>
            </a:r>
            <a:r>
              <a:rPr lang="da-DK" dirty="0" err="1"/>
              <a:t>was</a:t>
            </a:r>
            <a:r>
              <a:rPr lang="da-DK" dirty="0"/>
              <a:t> </a:t>
            </a:r>
            <a:r>
              <a:rPr lang="da-DK" dirty="0" err="1"/>
              <a:t>sequenced</a:t>
            </a:r>
            <a:r>
              <a:rPr lang="da-DK" dirty="0"/>
              <a:t> in the same batch (referred to as 3dogs)</a:t>
            </a:r>
          </a:p>
          <a:p>
            <a:pPr lvl="1"/>
            <a:r>
              <a:rPr lang="da-DK" dirty="0"/>
              <a:t>1 German </a:t>
            </a:r>
            <a:r>
              <a:rPr lang="da-DK" dirty="0" err="1"/>
              <a:t>shepherd</a:t>
            </a:r>
            <a:endParaRPr lang="da-DK" dirty="0"/>
          </a:p>
          <a:p>
            <a:pPr lvl="1"/>
            <a:r>
              <a:rPr lang="da-DK" dirty="0"/>
              <a:t>1 Cocker spaniel</a:t>
            </a:r>
          </a:p>
          <a:p>
            <a:pPr lvl="1"/>
            <a:r>
              <a:rPr lang="da-DK" dirty="0"/>
              <a:t>1 Nova Scotia </a:t>
            </a:r>
            <a:r>
              <a:rPr lang="da-DK" dirty="0" err="1"/>
              <a:t>Duck</a:t>
            </a:r>
            <a:r>
              <a:rPr lang="da-DK" dirty="0"/>
              <a:t> </a:t>
            </a:r>
            <a:r>
              <a:rPr lang="da-DK" dirty="0" err="1"/>
              <a:t>Tolling</a:t>
            </a:r>
            <a:r>
              <a:rPr lang="da-DK" dirty="0"/>
              <a:t> Retriever</a:t>
            </a:r>
          </a:p>
        </p:txBody>
      </p:sp>
      <p:sp>
        <p:nvSpPr>
          <p:cNvPr id="4" name="Date Placeholder 3">
            <a:extLst>
              <a:ext uri="{FF2B5EF4-FFF2-40B4-BE49-F238E27FC236}">
                <a16:creationId xmlns:a16="http://schemas.microsoft.com/office/drawing/2014/main" id="{F2CB4039-2E84-F740-B3CB-69074621D122}"/>
              </a:ext>
            </a:extLst>
          </p:cNvPr>
          <p:cNvSpPr>
            <a:spLocks noGrp="1"/>
          </p:cNvSpPr>
          <p:nvPr>
            <p:ph type="dt" sz="half" idx="10"/>
          </p:nvPr>
        </p:nvSpPr>
        <p:spPr/>
        <p:txBody>
          <a:bodyPr/>
          <a:lstStyle/>
          <a:p>
            <a:fld id="{48BA57D3-3A06-42DE-8329-4A599228B9A1}" type="datetime1">
              <a:rPr lang="en-GB" smtClean="0"/>
              <a:t>12/07/2020</a:t>
            </a:fld>
            <a:endParaRPr lang="en-GB" dirty="0"/>
          </a:p>
        </p:txBody>
      </p:sp>
      <p:sp>
        <p:nvSpPr>
          <p:cNvPr id="5" name="Slide Number Placeholder 4">
            <a:extLst>
              <a:ext uri="{FF2B5EF4-FFF2-40B4-BE49-F238E27FC236}">
                <a16:creationId xmlns:a16="http://schemas.microsoft.com/office/drawing/2014/main" id="{A367978D-85AB-854F-93DF-334CB1808707}"/>
              </a:ext>
            </a:extLst>
          </p:cNvPr>
          <p:cNvSpPr>
            <a:spLocks noGrp="1"/>
          </p:cNvSpPr>
          <p:nvPr>
            <p:ph type="sldNum" sz="quarter" idx="12"/>
          </p:nvPr>
        </p:nvSpPr>
        <p:spPr/>
        <p:txBody>
          <a:bodyPr/>
          <a:lstStyle/>
          <a:p>
            <a:fld id="{091A926C-488A-4E3E-9C21-57CAA120E114}" type="slidenum">
              <a:rPr lang="en-GB" smtClean="0"/>
              <a:t>4</a:t>
            </a:fld>
            <a:endParaRPr lang="en-GB" dirty="0"/>
          </a:p>
        </p:txBody>
      </p:sp>
      <p:graphicFrame>
        <p:nvGraphicFramePr>
          <p:cNvPr id="9" name="Table 8">
            <a:extLst>
              <a:ext uri="{FF2B5EF4-FFF2-40B4-BE49-F238E27FC236}">
                <a16:creationId xmlns:a16="http://schemas.microsoft.com/office/drawing/2014/main" id="{D0BB8495-B30C-EE40-8C4D-5BD6C3143F36}"/>
              </a:ext>
            </a:extLst>
          </p:cNvPr>
          <p:cNvGraphicFramePr>
            <a:graphicFrameLocks noGrp="1"/>
          </p:cNvGraphicFramePr>
          <p:nvPr>
            <p:extLst>
              <p:ext uri="{D42A27DB-BD31-4B8C-83A1-F6EECF244321}">
                <p14:modId xmlns:p14="http://schemas.microsoft.com/office/powerpoint/2010/main" val="1251590636"/>
              </p:ext>
            </p:extLst>
          </p:nvPr>
        </p:nvGraphicFramePr>
        <p:xfrm>
          <a:off x="8826727" y="924719"/>
          <a:ext cx="2774723" cy="5320665"/>
        </p:xfrm>
        <a:graphic>
          <a:graphicData uri="http://schemas.openxmlformats.org/drawingml/2006/table">
            <a:tbl>
              <a:tblPr firstRow="1">
                <a:tableStyleId>{5C22544A-7EE6-4342-B048-85BDC9FD1C3A}</a:tableStyleId>
              </a:tblPr>
              <a:tblGrid>
                <a:gridCol w="1609951">
                  <a:extLst>
                    <a:ext uri="{9D8B030D-6E8A-4147-A177-3AD203B41FA5}">
                      <a16:colId xmlns:a16="http://schemas.microsoft.com/office/drawing/2014/main" val="3031875815"/>
                    </a:ext>
                  </a:extLst>
                </a:gridCol>
                <a:gridCol w="1164772">
                  <a:extLst>
                    <a:ext uri="{9D8B030D-6E8A-4147-A177-3AD203B41FA5}">
                      <a16:colId xmlns:a16="http://schemas.microsoft.com/office/drawing/2014/main" val="2352007148"/>
                    </a:ext>
                  </a:extLst>
                </a:gridCol>
              </a:tblGrid>
              <a:tr h="203200">
                <a:tc gridSpan="2">
                  <a:txBody>
                    <a:bodyPr/>
                    <a:lstStyle/>
                    <a:p>
                      <a:pPr algn="ctr" fontAlgn="b"/>
                      <a:r>
                        <a:rPr lang="da-DK" sz="1600" b="1" u="none" strike="noStrike" dirty="0">
                          <a:effectLst/>
                        </a:rPr>
                        <a:t>Mean </a:t>
                      </a:r>
                      <a:r>
                        <a:rPr lang="da-DK" sz="1600" b="1" u="none" strike="noStrike" dirty="0" err="1">
                          <a:effectLst/>
                        </a:rPr>
                        <a:t>coverage</a:t>
                      </a:r>
                      <a:endParaRPr lang="da-DK" sz="1600" b="1"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da-DK"/>
                    </a:p>
                  </a:txBody>
                  <a:tcPr/>
                </a:tc>
                <a:extLst>
                  <a:ext uri="{0D108BD9-81ED-4DB2-BD59-A6C34878D82A}">
                    <a16:rowId xmlns:a16="http://schemas.microsoft.com/office/drawing/2014/main" val="809419587"/>
                  </a:ext>
                </a:extLst>
              </a:tr>
              <a:tr h="203200">
                <a:tc>
                  <a:txBody>
                    <a:bodyPr/>
                    <a:lstStyle/>
                    <a:p>
                      <a:pPr algn="l" fontAlgn="b"/>
                      <a:r>
                        <a:rPr lang="da-DK" sz="1600" u="none" strike="noStrike" dirty="0">
                          <a:effectLst/>
                        </a:rPr>
                        <a:t>CFA006591</a:t>
                      </a:r>
                      <a:endParaRPr lang="da-DK"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23.83</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3182244385"/>
                  </a:ext>
                </a:extLst>
              </a:tr>
              <a:tr h="203200">
                <a:tc>
                  <a:txBody>
                    <a:bodyPr/>
                    <a:lstStyle/>
                    <a:p>
                      <a:pPr algn="l" fontAlgn="b"/>
                      <a:r>
                        <a:rPr lang="da-DK" sz="1600" u="none" strike="noStrike">
                          <a:effectLst/>
                        </a:rPr>
                        <a:t>CFA007614</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23.59</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1991511791"/>
                  </a:ext>
                </a:extLst>
              </a:tr>
              <a:tr h="203200">
                <a:tc>
                  <a:txBody>
                    <a:bodyPr/>
                    <a:lstStyle/>
                    <a:p>
                      <a:pPr algn="l" fontAlgn="b"/>
                      <a:r>
                        <a:rPr lang="da-DK" sz="1600" u="none" strike="noStrike" dirty="0">
                          <a:effectLst/>
                        </a:rPr>
                        <a:t>CFA008068</a:t>
                      </a:r>
                      <a:endParaRPr lang="da-DK"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24.08</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3880603934"/>
                  </a:ext>
                </a:extLst>
              </a:tr>
              <a:tr h="203200">
                <a:tc>
                  <a:txBody>
                    <a:bodyPr/>
                    <a:lstStyle/>
                    <a:p>
                      <a:pPr algn="l" fontAlgn="b"/>
                      <a:r>
                        <a:rPr lang="da-DK" sz="1600" u="none" strike="noStrike">
                          <a:effectLst/>
                        </a:rPr>
                        <a:t>CFA008193</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24.31</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4290040996"/>
                  </a:ext>
                </a:extLst>
              </a:tr>
              <a:tr h="203200">
                <a:tc>
                  <a:txBody>
                    <a:bodyPr/>
                    <a:lstStyle/>
                    <a:p>
                      <a:pPr algn="l" fontAlgn="b"/>
                      <a:r>
                        <a:rPr lang="da-DK" sz="1600" u="none" strike="noStrike">
                          <a:effectLst/>
                        </a:rPr>
                        <a:t>CFA008402</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21.49</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681054053"/>
                  </a:ext>
                </a:extLst>
              </a:tr>
              <a:tr h="203200">
                <a:tc>
                  <a:txBody>
                    <a:bodyPr/>
                    <a:lstStyle/>
                    <a:p>
                      <a:pPr algn="l" fontAlgn="b"/>
                      <a:r>
                        <a:rPr lang="da-DK" sz="1600" u="none" strike="noStrike">
                          <a:effectLst/>
                        </a:rPr>
                        <a:t>CFA008433</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24.78</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3584268498"/>
                  </a:ext>
                </a:extLst>
              </a:tr>
              <a:tr h="203200">
                <a:tc>
                  <a:txBody>
                    <a:bodyPr/>
                    <a:lstStyle/>
                    <a:p>
                      <a:pPr algn="l" fontAlgn="b"/>
                      <a:r>
                        <a:rPr lang="da-DK" sz="1600" u="none" strike="noStrike">
                          <a:effectLst/>
                        </a:rPr>
                        <a:t>CFA008455</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25.17</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1498546311"/>
                  </a:ext>
                </a:extLst>
              </a:tr>
              <a:tr h="203200">
                <a:tc>
                  <a:txBody>
                    <a:bodyPr/>
                    <a:lstStyle/>
                    <a:p>
                      <a:pPr algn="l" fontAlgn="b"/>
                      <a:r>
                        <a:rPr lang="da-DK" sz="1600" u="none" strike="noStrike">
                          <a:effectLst/>
                        </a:rPr>
                        <a:t>CFA008473</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dirty="0">
                          <a:effectLst/>
                        </a:rPr>
                        <a:t>23.70</a:t>
                      </a:r>
                      <a:endParaRPr lang="da-DK" sz="1600" b="0" i="0" u="none" strike="noStrike" dirty="0">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3941300613"/>
                  </a:ext>
                </a:extLst>
              </a:tr>
              <a:tr h="203200">
                <a:tc>
                  <a:txBody>
                    <a:bodyPr/>
                    <a:lstStyle/>
                    <a:p>
                      <a:pPr algn="l" fontAlgn="b"/>
                      <a:r>
                        <a:rPr lang="da-DK" sz="1600" u="none" strike="noStrike">
                          <a:effectLst/>
                        </a:rPr>
                        <a:t>CFA008491</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dirty="0">
                          <a:effectLst/>
                        </a:rPr>
                        <a:t>22.92</a:t>
                      </a:r>
                      <a:endParaRPr lang="da-DK" sz="1600" b="0" i="0" u="none" strike="noStrike" dirty="0">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305864914"/>
                  </a:ext>
                </a:extLst>
              </a:tr>
              <a:tr h="203200">
                <a:tc>
                  <a:txBody>
                    <a:bodyPr/>
                    <a:lstStyle/>
                    <a:p>
                      <a:pPr algn="l" fontAlgn="b"/>
                      <a:r>
                        <a:rPr lang="da-DK" sz="1600" u="none" strike="noStrike">
                          <a:effectLst/>
                        </a:rPr>
                        <a:t>CFA008537</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23.37</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1018117226"/>
                  </a:ext>
                </a:extLst>
              </a:tr>
              <a:tr h="203200">
                <a:tc>
                  <a:txBody>
                    <a:bodyPr/>
                    <a:lstStyle/>
                    <a:p>
                      <a:pPr algn="l" fontAlgn="b"/>
                      <a:r>
                        <a:rPr lang="da-DK" sz="1600" u="none" strike="noStrike">
                          <a:effectLst/>
                        </a:rPr>
                        <a:t>CFA008582</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21.94</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2208411610"/>
                  </a:ext>
                </a:extLst>
              </a:tr>
              <a:tr h="203200">
                <a:tc>
                  <a:txBody>
                    <a:bodyPr/>
                    <a:lstStyle/>
                    <a:p>
                      <a:pPr algn="l" fontAlgn="b"/>
                      <a:r>
                        <a:rPr lang="da-DK" sz="1600" u="none" strike="noStrike">
                          <a:effectLst/>
                        </a:rPr>
                        <a:t>CFA008731</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22.87</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1063343083"/>
                  </a:ext>
                </a:extLst>
              </a:tr>
              <a:tr h="203200">
                <a:tc>
                  <a:txBody>
                    <a:bodyPr/>
                    <a:lstStyle/>
                    <a:p>
                      <a:pPr algn="l" fontAlgn="b"/>
                      <a:r>
                        <a:rPr lang="da-DK" sz="1600" u="none" strike="noStrike">
                          <a:effectLst/>
                        </a:rPr>
                        <a:t>CFA009017</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23.18</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3194688443"/>
                  </a:ext>
                </a:extLst>
              </a:tr>
              <a:tr h="203200">
                <a:tc>
                  <a:txBody>
                    <a:bodyPr/>
                    <a:lstStyle/>
                    <a:p>
                      <a:pPr algn="l" fontAlgn="b"/>
                      <a:r>
                        <a:rPr lang="da-DK" sz="1600" u="none" strike="noStrike">
                          <a:effectLst/>
                        </a:rPr>
                        <a:t>CFA009192</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20.98</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3689467829"/>
                  </a:ext>
                </a:extLst>
              </a:tr>
              <a:tr h="203200">
                <a:tc>
                  <a:txBody>
                    <a:bodyPr/>
                    <a:lstStyle/>
                    <a:p>
                      <a:pPr algn="l" fontAlgn="b"/>
                      <a:r>
                        <a:rPr lang="da-DK" sz="1600" u="none" strike="noStrike">
                          <a:effectLst/>
                        </a:rPr>
                        <a:t>CFA009655</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21.28</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1712745131"/>
                  </a:ext>
                </a:extLst>
              </a:tr>
              <a:tr h="203200">
                <a:tc>
                  <a:txBody>
                    <a:bodyPr/>
                    <a:lstStyle/>
                    <a:p>
                      <a:pPr algn="l" fontAlgn="b"/>
                      <a:r>
                        <a:rPr lang="da-DK" sz="1600" u="none" strike="noStrike">
                          <a:effectLst/>
                        </a:rPr>
                        <a:t>CFA009786</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23.69</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3082467104"/>
                  </a:ext>
                </a:extLst>
              </a:tr>
              <a:tr h="203200">
                <a:tc>
                  <a:txBody>
                    <a:bodyPr/>
                    <a:lstStyle/>
                    <a:p>
                      <a:pPr algn="l" fontAlgn="b"/>
                      <a:r>
                        <a:rPr lang="da-DK" sz="1600" u="none" strike="noStrike">
                          <a:effectLst/>
                        </a:rPr>
                        <a:t>CFA009911</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22.10</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2801841374"/>
                  </a:ext>
                </a:extLst>
              </a:tr>
              <a:tr h="203200">
                <a:tc>
                  <a:txBody>
                    <a:bodyPr/>
                    <a:lstStyle/>
                    <a:p>
                      <a:pPr algn="l" fontAlgn="b"/>
                      <a:r>
                        <a:rPr lang="da-DK" sz="1600" u="none" strike="noStrike">
                          <a:effectLst/>
                        </a:rPr>
                        <a:t>CFA010674</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23.59</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96450022"/>
                  </a:ext>
                </a:extLst>
              </a:tr>
              <a:tr h="203200">
                <a:tc>
                  <a:txBody>
                    <a:bodyPr/>
                    <a:lstStyle/>
                    <a:p>
                      <a:pPr algn="l" fontAlgn="b"/>
                      <a:r>
                        <a:rPr lang="da-DK" sz="1600" u="none" strike="noStrike">
                          <a:effectLst/>
                        </a:rPr>
                        <a:t>CFA010766</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25.21</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3449716284"/>
                  </a:ext>
                </a:extLst>
              </a:tr>
              <a:tr h="203200">
                <a:tc>
                  <a:txBody>
                    <a:bodyPr/>
                    <a:lstStyle/>
                    <a:p>
                      <a:pPr algn="l" fontAlgn="b"/>
                      <a:r>
                        <a:rPr lang="da-DK" sz="1600" b="1" u="none" strike="noStrike" dirty="0">
                          <a:effectLst/>
                        </a:rPr>
                        <a:t>All</a:t>
                      </a:r>
                      <a:endParaRPr lang="da-DK"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da-DK" sz="1600" b="1" u="none" strike="noStrike" dirty="0">
                          <a:effectLst/>
                        </a:rPr>
                        <a:t>23.27</a:t>
                      </a:r>
                      <a:endParaRPr lang="da-DK" sz="16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59166458"/>
                  </a:ext>
                </a:extLst>
              </a:tr>
            </a:tbl>
          </a:graphicData>
        </a:graphic>
      </p:graphicFrame>
      <p:sp>
        <p:nvSpPr>
          <p:cNvPr id="3" name="TextBox 2">
            <a:extLst>
              <a:ext uri="{FF2B5EF4-FFF2-40B4-BE49-F238E27FC236}">
                <a16:creationId xmlns:a16="http://schemas.microsoft.com/office/drawing/2014/main" id="{86077FBA-DFDA-2244-879D-BB3593DBD490}"/>
              </a:ext>
            </a:extLst>
          </p:cNvPr>
          <p:cNvSpPr txBox="1"/>
          <p:nvPr/>
        </p:nvSpPr>
        <p:spPr>
          <a:xfrm>
            <a:off x="565545" y="6076107"/>
            <a:ext cx="4503760" cy="338554"/>
          </a:xfrm>
          <a:prstGeom prst="rect">
            <a:avLst/>
          </a:prstGeom>
          <a:noFill/>
        </p:spPr>
        <p:txBody>
          <a:bodyPr wrap="square" rtlCol="0">
            <a:spAutoFit/>
          </a:bodyPr>
          <a:lstStyle/>
          <a:p>
            <a:r>
              <a:rPr lang="da-DK" sz="1600" dirty="0"/>
              <a:t>* This dog </a:t>
            </a:r>
            <a:r>
              <a:rPr lang="da-DK" sz="1600" dirty="0" err="1"/>
              <a:t>also</a:t>
            </a:r>
            <a:r>
              <a:rPr lang="da-DK" sz="1600" dirty="0"/>
              <a:t> had the </a:t>
            </a:r>
            <a:r>
              <a:rPr lang="da-DK" sz="1600" dirty="0" err="1"/>
              <a:t>phenotype</a:t>
            </a:r>
            <a:r>
              <a:rPr lang="da-DK" sz="1600" dirty="0"/>
              <a:t> ”</a:t>
            </a:r>
            <a:r>
              <a:rPr lang="da-DK" sz="1600" dirty="0" err="1"/>
              <a:t>Behavior</a:t>
            </a:r>
            <a:r>
              <a:rPr lang="da-DK" sz="1600" dirty="0"/>
              <a:t>”</a:t>
            </a:r>
          </a:p>
        </p:txBody>
      </p:sp>
      <p:graphicFrame>
        <p:nvGraphicFramePr>
          <p:cNvPr id="11" name="Table 10">
            <a:extLst>
              <a:ext uri="{FF2B5EF4-FFF2-40B4-BE49-F238E27FC236}">
                <a16:creationId xmlns:a16="http://schemas.microsoft.com/office/drawing/2014/main" id="{A2261C98-8D78-3A4A-9979-9800C9B004C7}"/>
              </a:ext>
            </a:extLst>
          </p:cNvPr>
          <p:cNvGraphicFramePr>
            <a:graphicFrameLocks noGrp="1"/>
          </p:cNvGraphicFramePr>
          <p:nvPr>
            <p:extLst>
              <p:ext uri="{D42A27DB-BD31-4B8C-83A1-F6EECF244321}">
                <p14:modId xmlns:p14="http://schemas.microsoft.com/office/powerpoint/2010/main" val="2056520307"/>
              </p:ext>
            </p:extLst>
          </p:nvPr>
        </p:nvGraphicFramePr>
        <p:xfrm>
          <a:off x="6351980" y="4978559"/>
          <a:ext cx="2362452" cy="1266825"/>
        </p:xfrm>
        <a:graphic>
          <a:graphicData uri="http://schemas.openxmlformats.org/drawingml/2006/table">
            <a:tbl>
              <a:tblPr firstRow="1">
                <a:tableStyleId>{5C22544A-7EE6-4342-B048-85BDC9FD1C3A}</a:tableStyleId>
              </a:tblPr>
              <a:tblGrid>
                <a:gridCol w="1634820">
                  <a:extLst>
                    <a:ext uri="{9D8B030D-6E8A-4147-A177-3AD203B41FA5}">
                      <a16:colId xmlns:a16="http://schemas.microsoft.com/office/drawing/2014/main" val="61226385"/>
                    </a:ext>
                  </a:extLst>
                </a:gridCol>
                <a:gridCol w="727632">
                  <a:extLst>
                    <a:ext uri="{9D8B030D-6E8A-4147-A177-3AD203B41FA5}">
                      <a16:colId xmlns:a16="http://schemas.microsoft.com/office/drawing/2014/main" val="3493615310"/>
                    </a:ext>
                  </a:extLst>
                </a:gridCol>
              </a:tblGrid>
              <a:tr h="203200">
                <a:tc gridSpan="2">
                  <a:txBody>
                    <a:bodyPr/>
                    <a:lstStyle/>
                    <a:p>
                      <a:pPr algn="ctr" fontAlgn="b"/>
                      <a:r>
                        <a:rPr lang="da-DK" sz="1600" u="none" strike="noStrike" dirty="0">
                          <a:effectLst/>
                        </a:rPr>
                        <a:t>Mean </a:t>
                      </a:r>
                      <a:r>
                        <a:rPr lang="da-DK" sz="1600" u="none" strike="noStrike" dirty="0" err="1">
                          <a:effectLst/>
                        </a:rPr>
                        <a:t>coverage</a:t>
                      </a:r>
                      <a:endParaRPr lang="da-DK" sz="1600" b="1"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da-DK"/>
                    </a:p>
                  </a:txBody>
                  <a:tcPr/>
                </a:tc>
                <a:extLst>
                  <a:ext uri="{0D108BD9-81ED-4DB2-BD59-A6C34878D82A}">
                    <a16:rowId xmlns:a16="http://schemas.microsoft.com/office/drawing/2014/main" val="2240761051"/>
                  </a:ext>
                </a:extLst>
              </a:tr>
              <a:tr h="203200">
                <a:tc>
                  <a:txBody>
                    <a:bodyPr/>
                    <a:lstStyle/>
                    <a:p>
                      <a:pPr algn="l" fontAlgn="b"/>
                      <a:r>
                        <a:rPr lang="da-DK" sz="1600" u="none" strike="noStrike" dirty="0" err="1">
                          <a:effectLst/>
                        </a:rPr>
                        <a:t>Toller</a:t>
                      </a:r>
                      <a:endParaRPr lang="da-DK"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24.73</a:t>
                      </a:r>
                      <a:endParaRPr lang="da-DK"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41144726"/>
                  </a:ext>
                </a:extLst>
              </a:tr>
              <a:tr h="203200">
                <a:tc>
                  <a:txBody>
                    <a:bodyPr/>
                    <a:lstStyle/>
                    <a:p>
                      <a:pPr algn="l" fontAlgn="b"/>
                      <a:r>
                        <a:rPr lang="da-DK" sz="1600" u="none" strike="noStrike" dirty="0">
                          <a:effectLst/>
                        </a:rPr>
                        <a:t>Cocker spaniel</a:t>
                      </a:r>
                      <a:endParaRPr lang="da-DK"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22.49</a:t>
                      </a:r>
                      <a:endParaRPr lang="da-DK"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84152936"/>
                  </a:ext>
                </a:extLst>
              </a:tr>
              <a:tr h="203200">
                <a:tc>
                  <a:txBody>
                    <a:bodyPr/>
                    <a:lstStyle/>
                    <a:p>
                      <a:pPr algn="l" fontAlgn="b"/>
                      <a:r>
                        <a:rPr lang="da-DK" sz="1600" u="none" strike="noStrike" dirty="0">
                          <a:effectLst/>
                        </a:rPr>
                        <a:t>German </a:t>
                      </a:r>
                      <a:r>
                        <a:rPr lang="da-DK" sz="1600" u="none" strike="noStrike" dirty="0" err="1">
                          <a:effectLst/>
                        </a:rPr>
                        <a:t>shepherd</a:t>
                      </a:r>
                      <a:endParaRPr lang="da-DK"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21.85</a:t>
                      </a:r>
                      <a:endParaRPr lang="da-DK"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68317961"/>
                  </a:ext>
                </a:extLst>
              </a:tr>
              <a:tr h="215900">
                <a:tc>
                  <a:txBody>
                    <a:bodyPr/>
                    <a:lstStyle/>
                    <a:p>
                      <a:pPr algn="l" fontAlgn="b"/>
                      <a:r>
                        <a:rPr lang="da-DK" sz="1600" b="1" u="none" strike="noStrike" dirty="0">
                          <a:effectLst/>
                        </a:rPr>
                        <a:t>All</a:t>
                      </a:r>
                      <a:endParaRPr lang="da-DK"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da-DK" sz="1600" b="1" u="none" strike="noStrike" dirty="0">
                          <a:effectLst/>
                        </a:rPr>
                        <a:t>23.02</a:t>
                      </a:r>
                      <a:endParaRPr lang="da-DK" sz="16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86487494"/>
                  </a:ext>
                </a:extLst>
              </a:tr>
            </a:tbl>
          </a:graphicData>
        </a:graphic>
      </p:graphicFrame>
    </p:spTree>
    <p:extLst>
      <p:ext uri="{BB962C8B-B14F-4D97-AF65-F5344CB8AC3E}">
        <p14:creationId xmlns:p14="http://schemas.microsoft.com/office/powerpoint/2010/main" val="1392147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71F50-BFDC-954D-A59E-B236000228DA}"/>
              </a:ext>
            </a:extLst>
          </p:cNvPr>
          <p:cNvSpPr>
            <a:spLocks noGrp="1"/>
          </p:cNvSpPr>
          <p:nvPr>
            <p:ph type="title"/>
          </p:nvPr>
        </p:nvSpPr>
        <p:spPr/>
        <p:txBody>
          <a:bodyPr/>
          <a:lstStyle/>
          <a:p>
            <a:r>
              <a:rPr lang="da-DK" dirty="0"/>
              <a:t>Control </a:t>
            </a:r>
            <a:r>
              <a:rPr lang="da-DK" dirty="0" err="1"/>
              <a:t>groups</a:t>
            </a:r>
            <a:endParaRPr lang="da-DK" dirty="0"/>
          </a:p>
        </p:txBody>
      </p:sp>
      <p:sp>
        <p:nvSpPr>
          <p:cNvPr id="3" name="Content Placeholder 2">
            <a:extLst>
              <a:ext uri="{FF2B5EF4-FFF2-40B4-BE49-F238E27FC236}">
                <a16:creationId xmlns:a16="http://schemas.microsoft.com/office/drawing/2014/main" id="{DFC8D293-C546-4B4D-97FD-F66CD3F5E2D2}"/>
              </a:ext>
            </a:extLst>
          </p:cNvPr>
          <p:cNvSpPr>
            <a:spLocks noGrp="1"/>
          </p:cNvSpPr>
          <p:nvPr>
            <p:ph idx="1"/>
          </p:nvPr>
        </p:nvSpPr>
        <p:spPr>
          <a:xfrm>
            <a:off x="588963" y="1635125"/>
            <a:ext cx="4777694" cy="4675188"/>
          </a:xfrm>
        </p:spPr>
        <p:txBody>
          <a:bodyPr/>
          <a:lstStyle/>
          <a:p>
            <a:pPr marL="0" indent="0">
              <a:buNone/>
            </a:pPr>
            <a:r>
              <a:rPr lang="da-DK" dirty="0"/>
              <a:t>163 </a:t>
            </a:r>
            <a:r>
              <a:rPr lang="da-DK" dirty="0" err="1"/>
              <a:t>Swedish</a:t>
            </a:r>
            <a:r>
              <a:rPr lang="da-DK" dirty="0"/>
              <a:t> </a:t>
            </a:r>
            <a:r>
              <a:rPr lang="da-DK" dirty="0" err="1"/>
              <a:t>dogs</a:t>
            </a:r>
            <a:r>
              <a:rPr lang="da-DK" dirty="0"/>
              <a:t>/</a:t>
            </a:r>
            <a:r>
              <a:rPr lang="da-DK" dirty="0" err="1"/>
              <a:t>eriks</a:t>
            </a:r>
            <a:endParaRPr lang="da-DK" dirty="0"/>
          </a:p>
          <a:p>
            <a:endParaRPr lang="da-DK" dirty="0"/>
          </a:p>
        </p:txBody>
      </p:sp>
      <p:sp>
        <p:nvSpPr>
          <p:cNvPr id="4" name="Date Placeholder 3">
            <a:extLst>
              <a:ext uri="{FF2B5EF4-FFF2-40B4-BE49-F238E27FC236}">
                <a16:creationId xmlns:a16="http://schemas.microsoft.com/office/drawing/2014/main" id="{6DBFAA07-9F67-7141-8E2A-AEE5F7419912}"/>
              </a:ext>
            </a:extLst>
          </p:cNvPr>
          <p:cNvSpPr>
            <a:spLocks noGrp="1"/>
          </p:cNvSpPr>
          <p:nvPr>
            <p:ph type="dt" sz="half" idx="10"/>
          </p:nvPr>
        </p:nvSpPr>
        <p:spPr/>
        <p:txBody>
          <a:bodyPr/>
          <a:lstStyle/>
          <a:p>
            <a:fld id="{48BA57D3-3A06-42DE-8329-4A599228B9A1}" type="datetime1">
              <a:rPr lang="en-GB" smtClean="0"/>
              <a:t>12/07/2020</a:t>
            </a:fld>
            <a:endParaRPr lang="en-GB" dirty="0"/>
          </a:p>
        </p:txBody>
      </p:sp>
      <p:sp>
        <p:nvSpPr>
          <p:cNvPr id="5" name="Slide Number Placeholder 4">
            <a:extLst>
              <a:ext uri="{FF2B5EF4-FFF2-40B4-BE49-F238E27FC236}">
                <a16:creationId xmlns:a16="http://schemas.microsoft.com/office/drawing/2014/main" id="{5EDD008F-1BE7-3F4E-A9FA-D21B20C978AB}"/>
              </a:ext>
            </a:extLst>
          </p:cNvPr>
          <p:cNvSpPr>
            <a:spLocks noGrp="1"/>
          </p:cNvSpPr>
          <p:nvPr>
            <p:ph type="sldNum" sz="quarter" idx="12"/>
          </p:nvPr>
        </p:nvSpPr>
        <p:spPr/>
        <p:txBody>
          <a:bodyPr/>
          <a:lstStyle/>
          <a:p>
            <a:fld id="{091A926C-488A-4E3E-9C21-57CAA120E114}" type="slidenum">
              <a:rPr lang="en-GB" smtClean="0"/>
              <a:t>5</a:t>
            </a:fld>
            <a:endParaRPr lang="en-GB" dirty="0"/>
          </a:p>
        </p:txBody>
      </p:sp>
      <p:graphicFrame>
        <p:nvGraphicFramePr>
          <p:cNvPr id="6" name="Table 5">
            <a:extLst>
              <a:ext uri="{FF2B5EF4-FFF2-40B4-BE49-F238E27FC236}">
                <a16:creationId xmlns:a16="http://schemas.microsoft.com/office/drawing/2014/main" id="{1ACDE7D5-D6FA-3344-BFD2-56ECD2921D0E}"/>
              </a:ext>
            </a:extLst>
          </p:cNvPr>
          <p:cNvGraphicFramePr>
            <a:graphicFrameLocks noGrp="1"/>
          </p:cNvGraphicFramePr>
          <p:nvPr>
            <p:extLst>
              <p:ext uri="{D42A27DB-BD31-4B8C-83A1-F6EECF244321}">
                <p14:modId xmlns:p14="http://schemas.microsoft.com/office/powerpoint/2010/main" val="553576642"/>
              </p:ext>
            </p:extLst>
          </p:nvPr>
        </p:nvGraphicFramePr>
        <p:xfrm>
          <a:off x="588963" y="2156299"/>
          <a:ext cx="4359946" cy="4262882"/>
        </p:xfrm>
        <a:graphic>
          <a:graphicData uri="http://schemas.openxmlformats.org/drawingml/2006/table">
            <a:tbl>
              <a:tblPr/>
              <a:tblGrid>
                <a:gridCol w="3161767">
                  <a:extLst>
                    <a:ext uri="{9D8B030D-6E8A-4147-A177-3AD203B41FA5}">
                      <a16:colId xmlns:a16="http://schemas.microsoft.com/office/drawing/2014/main" val="387407919"/>
                    </a:ext>
                  </a:extLst>
                </a:gridCol>
                <a:gridCol w="1198179">
                  <a:extLst>
                    <a:ext uri="{9D8B030D-6E8A-4147-A177-3AD203B41FA5}">
                      <a16:colId xmlns:a16="http://schemas.microsoft.com/office/drawing/2014/main" val="768688225"/>
                    </a:ext>
                  </a:extLst>
                </a:gridCol>
              </a:tblGrid>
              <a:tr h="203200">
                <a:tc>
                  <a:txBody>
                    <a:bodyPr/>
                    <a:lstStyle/>
                    <a:p>
                      <a:pPr algn="l" fontAlgn="b">
                        <a:lnSpc>
                          <a:spcPct val="140000"/>
                        </a:lnSpc>
                      </a:pPr>
                      <a:r>
                        <a:rPr lang="da-DK" sz="1800" b="1" i="0" u="none" strike="noStrike" dirty="0" err="1">
                          <a:solidFill>
                            <a:srgbClr val="000000"/>
                          </a:solidFill>
                          <a:effectLst/>
                          <a:latin typeface="Calibri" panose="020F0502020204030204" pitchFamily="34" charset="0"/>
                        </a:rPr>
                        <a:t>Breeds</a:t>
                      </a:r>
                      <a:endParaRPr lang="da-DK"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lnSpc>
                          <a:spcPct val="140000"/>
                        </a:lnSpc>
                      </a:pPr>
                      <a:r>
                        <a:rPr lang="da-DK" sz="1800" b="1" i="0" u="none" strike="noStrike" dirty="0" err="1">
                          <a:solidFill>
                            <a:srgbClr val="000000"/>
                          </a:solidFill>
                          <a:effectLst/>
                          <a:latin typeface="Calibri" panose="020F0502020204030204" pitchFamily="34" charset="0"/>
                        </a:rPr>
                        <a:t>Number</a:t>
                      </a:r>
                      <a:endParaRPr lang="da-DK"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932885358"/>
                  </a:ext>
                </a:extLst>
              </a:tr>
              <a:tr h="203200">
                <a:tc>
                  <a:txBody>
                    <a:bodyPr/>
                    <a:lstStyle/>
                    <a:p>
                      <a:pPr algn="l" fontAlgn="b">
                        <a:lnSpc>
                          <a:spcPct val="140000"/>
                        </a:lnSpc>
                      </a:pPr>
                      <a:r>
                        <a:rPr lang="da-DK" sz="1800" b="0" i="0" u="none" strike="noStrike" dirty="0">
                          <a:solidFill>
                            <a:srgbClr val="000000"/>
                          </a:solidFill>
                          <a:effectLst/>
                          <a:latin typeface="Calibri" panose="020F0502020204030204" pitchFamily="34" charset="0"/>
                        </a:rPr>
                        <a:t>Beagle</a:t>
                      </a:r>
                    </a:p>
                  </a:txBody>
                  <a:tcPr marL="9525" marR="9525" marT="9525" marB="0" anchor="b">
                    <a:lnL>
                      <a:noFill/>
                    </a:lnL>
                    <a:lnR>
                      <a:noFill/>
                    </a:lnR>
                    <a:lnT>
                      <a:noFill/>
                    </a:lnT>
                    <a:lnB>
                      <a:noFill/>
                    </a:lnB>
                  </a:tcPr>
                </a:tc>
                <a:tc>
                  <a:txBody>
                    <a:bodyPr/>
                    <a:lstStyle/>
                    <a:p>
                      <a:pPr algn="r" fontAlgn="b">
                        <a:lnSpc>
                          <a:spcPct val="140000"/>
                        </a:lnSpc>
                      </a:pPr>
                      <a:r>
                        <a:rPr lang="da-DK" sz="1800" b="0" i="0" u="none" strike="noStrike" dirty="0">
                          <a:solidFill>
                            <a:srgbClr val="000000"/>
                          </a:solidFill>
                          <a:effectLst/>
                          <a:latin typeface="Calibri" panose="020F0502020204030204" pitchFamily="34" charset="0"/>
                        </a:rPr>
                        <a:t>20</a:t>
                      </a:r>
                    </a:p>
                  </a:txBody>
                  <a:tcPr marL="9525" marR="9525" marT="9525" marB="0" anchor="b">
                    <a:lnL>
                      <a:noFill/>
                    </a:lnL>
                    <a:lnR>
                      <a:noFill/>
                    </a:lnR>
                    <a:lnT>
                      <a:noFill/>
                    </a:lnT>
                    <a:lnB>
                      <a:noFill/>
                    </a:lnB>
                  </a:tcPr>
                </a:tc>
                <a:extLst>
                  <a:ext uri="{0D108BD9-81ED-4DB2-BD59-A6C34878D82A}">
                    <a16:rowId xmlns:a16="http://schemas.microsoft.com/office/drawing/2014/main" val="780701583"/>
                  </a:ext>
                </a:extLst>
              </a:tr>
              <a:tr h="203200">
                <a:tc>
                  <a:txBody>
                    <a:bodyPr/>
                    <a:lstStyle/>
                    <a:p>
                      <a:pPr algn="l" fontAlgn="b">
                        <a:lnSpc>
                          <a:spcPct val="140000"/>
                        </a:lnSpc>
                      </a:pPr>
                      <a:r>
                        <a:rPr lang="da-DK" sz="1800" b="0" i="0" u="none" strike="noStrike" dirty="0" err="1">
                          <a:solidFill>
                            <a:srgbClr val="000000"/>
                          </a:solidFill>
                          <a:effectLst/>
                          <a:latin typeface="Calibri" panose="020F0502020204030204" pitchFamily="34" charset="0"/>
                        </a:rPr>
                        <a:t>Cavalier</a:t>
                      </a:r>
                      <a:r>
                        <a:rPr lang="da-DK" sz="1800" b="0" i="0" u="none" strike="noStrike" dirty="0">
                          <a:solidFill>
                            <a:srgbClr val="000000"/>
                          </a:solidFill>
                          <a:effectLst/>
                          <a:latin typeface="Calibri" panose="020F0502020204030204" pitchFamily="34" charset="0"/>
                        </a:rPr>
                        <a:t> King Charles Spaniel</a:t>
                      </a:r>
                    </a:p>
                  </a:txBody>
                  <a:tcPr marL="9525" marR="9525" marT="9525" marB="0" anchor="b">
                    <a:lnL>
                      <a:noFill/>
                    </a:lnL>
                    <a:lnR>
                      <a:noFill/>
                    </a:lnR>
                    <a:lnT>
                      <a:noFill/>
                    </a:lnT>
                    <a:lnB>
                      <a:noFill/>
                    </a:lnB>
                  </a:tcPr>
                </a:tc>
                <a:tc>
                  <a:txBody>
                    <a:bodyPr/>
                    <a:lstStyle/>
                    <a:p>
                      <a:pPr algn="r" fontAlgn="b">
                        <a:lnSpc>
                          <a:spcPct val="140000"/>
                        </a:lnSpc>
                      </a:pPr>
                      <a:r>
                        <a:rPr lang="da-DK" sz="1800" b="0" i="0" u="none" strike="noStrike" dirty="0">
                          <a:solidFill>
                            <a:srgbClr val="000000"/>
                          </a:solidFill>
                          <a:effectLst/>
                          <a:latin typeface="Calibri" panose="020F0502020204030204" pitchFamily="34" charset="0"/>
                        </a:rPr>
                        <a:t>20</a:t>
                      </a:r>
                    </a:p>
                  </a:txBody>
                  <a:tcPr marL="9525" marR="9525" marT="9525" marB="0" anchor="b">
                    <a:lnL>
                      <a:noFill/>
                    </a:lnL>
                    <a:lnR>
                      <a:noFill/>
                    </a:lnR>
                    <a:lnT>
                      <a:noFill/>
                    </a:lnT>
                    <a:lnB>
                      <a:noFill/>
                    </a:lnB>
                  </a:tcPr>
                </a:tc>
                <a:extLst>
                  <a:ext uri="{0D108BD9-81ED-4DB2-BD59-A6C34878D82A}">
                    <a16:rowId xmlns:a16="http://schemas.microsoft.com/office/drawing/2014/main" val="1737472675"/>
                  </a:ext>
                </a:extLst>
              </a:tr>
              <a:tr h="203200">
                <a:tc>
                  <a:txBody>
                    <a:bodyPr/>
                    <a:lstStyle/>
                    <a:p>
                      <a:pPr algn="l" fontAlgn="b">
                        <a:lnSpc>
                          <a:spcPct val="140000"/>
                        </a:lnSpc>
                      </a:pPr>
                      <a:r>
                        <a:rPr lang="da-DK" sz="1800" b="0" i="0" u="none" strike="noStrike" dirty="0">
                          <a:solidFill>
                            <a:srgbClr val="000000"/>
                          </a:solidFill>
                          <a:effectLst/>
                          <a:latin typeface="Calibri" panose="020F0502020204030204" pitchFamily="34" charset="0"/>
                        </a:rPr>
                        <a:t>German </a:t>
                      </a:r>
                      <a:r>
                        <a:rPr lang="da-DK" sz="1800" b="0" i="0" u="none" strike="noStrike" dirty="0" err="1">
                          <a:solidFill>
                            <a:srgbClr val="000000"/>
                          </a:solidFill>
                          <a:effectLst/>
                          <a:latin typeface="Calibri" panose="020F0502020204030204" pitchFamily="34" charset="0"/>
                        </a:rPr>
                        <a:t>Shepherd</a:t>
                      </a:r>
                      <a:endParaRPr lang="da-DK"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lnSpc>
                          <a:spcPct val="140000"/>
                        </a:lnSpc>
                      </a:pPr>
                      <a:r>
                        <a:rPr lang="da-DK" sz="1800" b="0" i="0" u="none" strike="noStrike" dirty="0">
                          <a:solidFill>
                            <a:srgbClr val="000000"/>
                          </a:solidFill>
                          <a:effectLst/>
                          <a:latin typeface="Calibri" panose="020F0502020204030204" pitchFamily="34" charset="0"/>
                        </a:rPr>
                        <a:t>20</a:t>
                      </a:r>
                    </a:p>
                  </a:txBody>
                  <a:tcPr marL="9525" marR="9525" marT="9525" marB="0" anchor="b">
                    <a:lnL>
                      <a:noFill/>
                    </a:lnL>
                    <a:lnR>
                      <a:noFill/>
                    </a:lnR>
                    <a:lnT>
                      <a:noFill/>
                    </a:lnT>
                    <a:lnB>
                      <a:noFill/>
                    </a:lnB>
                  </a:tcPr>
                </a:tc>
                <a:extLst>
                  <a:ext uri="{0D108BD9-81ED-4DB2-BD59-A6C34878D82A}">
                    <a16:rowId xmlns:a16="http://schemas.microsoft.com/office/drawing/2014/main" val="3030454050"/>
                  </a:ext>
                </a:extLst>
              </a:tr>
              <a:tr h="203200">
                <a:tc>
                  <a:txBody>
                    <a:bodyPr/>
                    <a:lstStyle/>
                    <a:p>
                      <a:pPr algn="l" fontAlgn="b">
                        <a:lnSpc>
                          <a:spcPct val="140000"/>
                        </a:lnSpc>
                      </a:pPr>
                      <a:r>
                        <a:rPr lang="da-DK" sz="1800" b="0" i="0" u="none" strike="noStrike" dirty="0">
                          <a:solidFill>
                            <a:srgbClr val="000000"/>
                          </a:solidFill>
                          <a:effectLst/>
                          <a:latin typeface="Calibri" panose="020F0502020204030204" pitchFamily="34" charset="0"/>
                        </a:rPr>
                        <a:t>Golden Retriever</a:t>
                      </a:r>
                    </a:p>
                  </a:txBody>
                  <a:tcPr marL="9525" marR="9525" marT="9525" marB="0" anchor="b">
                    <a:lnL>
                      <a:noFill/>
                    </a:lnL>
                    <a:lnR>
                      <a:noFill/>
                    </a:lnR>
                    <a:lnT>
                      <a:noFill/>
                    </a:lnT>
                    <a:lnB>
                      <a:noFill/>
                    </a:lnB>
                  </a:tcPr>
                </a:tc>
                <a:tc>
                  <a:txBody>
                    <a:bodyPr/>
                    <a:lstStyle/>
                    <a:p>
                      <a:pPr algn="r" fontAlgn="b">
                        <a:lnSpc>
                          <a:spcPct val="140000"/>
                        </a:lnSpc>
                      </a:pPr>
                      <a:r>
                        <a:rPr lang="da-DK" sz="1800" b="0" i="0" u="none" strike="noStrike" dirty="0">
                          <a:solidFill>
                            <a:srgbClr val="000000"/>
                          </a:solidFill>
                          <a:effectLst/>
                          <a:latin typeface="Calibri" panose="020F0502020204030204" pitchFamily="34" charset="0"/>
                        </a:rPr>
                        <a:t>20</a:t>
                      </a:r>
                    </a:p>
                  </a:txBody>
                  <a:tcPr marL="9525" marR="9525" marT="9525" marB="0" anchor="b">
                    <a:lnL>
                      <a:noFill/>
                    </a:lnL>
                    <a:lnR>
                      <a:noFill/>
                    </a:lnR>
                    <a:lnT>
                      <a:noFill/>
                    </a:lnT>
                    <a:lnB>
                      <a:noFill/>
                    </a:lnB>
                  </a:tcPr>
                </a:tc>
                <a:extLst>
                  <a:ext uri="{0D108BD9-81ED-4DB2-BD59-A6C34878D82A}">
                    <a16:rowId xmlns:a16="http://schemas.microsoft.com/office/drawing/2014/main" val="4037290626"/>
                  </a:ext>
                </a:extLst>
              </a:tr>
              <a:tr h="203200">
                <a:tc>
                  <a:txBody>
                    <a:bodyPr/>
                    <a:lstStyle/>
                    <a:p>
                      <a:pPr algn="l" fontAlgn="b">
                        <a:lnSpc>
                          <a:spcPct val="140000"/>
                        </a:lnSpc>
                      </a:pPr>
                      <a:r>
                        <a:rPr lang="da-DK" sz="1800" b="0" i="0" u="none" strike="noStrike" dirty="0">
                          <a:solidFill>
                            <a:srgbClr val="000000"/>
                          </a:solidFill>
                          <a:effectLst/>
                          <a:latin typeface="Calibri" panose="020F0502020204030204" pitchFamily="34" charset="0"/>
                        </a:rPr>
                        <a:t>Labrador Retriever</a:t>
                      </a:r>
                    </a:p>
                  </a:txBody>
                  <a:tcPr marL="9525" marR="9525" marT="9525" marB="0" anchor="b">
                    <a:lnL>
                      <a:noFill/>
                    </a:lnL>
                    <a:lnR>
                      <a:noFill/>
                    </a:lnR>
                    <a:lnT>
                      <a:noFill/>
                    </a:lnT>
                    <a:lnB>
                      <a:noFill/>
                    </a:lnB>
                  </a:tcPr>
                </a:tc>
                <a:tc>
                  <a:txBody>
                    <a:bodyPr/>
                    <a:lstStyle/>
                    <a:p>
                      <a:pPr algn="r" fontAlgn="b">
                        <a:lnSpc>
                          <a:spcPct val="140000"/>
                        </a:lnSpc>
                      </a:pPr>
                      <a:r>
                        <a:rPr lang="da-DK" sz="1800" b="0" i="0" u="none" strike="noStrike" dirty="0">
                          <a:solidFill>
                            <a:srgbClr val="000000"/>
                          </a:solidFill>
                          <a:effectLst/>
                          <a:latin typeface="Calibri" panose="020F0502020204030204" pitchFamily="34" charset="0"/>
                        </a:rPr>
                        <a:t>20</a:t>
                      </a:r>
                    </a:p>
                  </a:txBody>
                  <a:tcPr marL="9525" marR="9525" marT="9525" marB="0" anchor="b">
                    <a:lnL>
                      <a:noFill/>
                    </a:lnL>
                    <a:lnR>
                      <a:noFill/>
                    </a:lnR>
                    <a:lnT>
                      <a:noFill/>
                    </a:lnT>
                    <a:lnB>
                      <a:noFill/>
                    </a:lnB>
                  </a:tcPr>
                </a:tc>
                <a:extLst>
                  <a:ext uri="{0D108BD9-81ED-4DB2-BD59-A6C34878D82A}">
                    <a16:rowId xmlns:a16="http://schemas.microsoft.com/office/drawing/2014/main" val="1962419932"/>
                  </a:ext>
                </a:extLst>
              </a:tr>
              <a:tr h="203200">
                <a:tc>
                  <a:txBody>
                    <a:bodyPr/>
                    <a:lstStyle/>
                    <a:p>
                      <a:pPr algn="l" fontAlgn="b">
                        <a:lnSpc>
                          <a:spcPct val="140000"/>
                        </a:lnSpc>
                      </a:pPr>
                      <a:r>
                        <a:rPr lang="da-DK" sz="1800" b="0" i="0" u="none" strike="noStrike" dirty="0">
                          <a:solidFill>
                            <a:srgbClr val="000000"/>
                          </a:solidFill>
                          <a:effectLst/>
                          <a:latin typeface="Calibri" panose="020F0502020204030204" pitchFamily="34" charset="0"/>
                        </a:rPr>
                        <a:t>Standard </a:t>
                      </a:r>
                      <a:r>
                        <a:rPr lang="da-DK" sz="1800" b="0" i="0" u="none" strike="noStrike" dirty="0" err="1">
                          <a:solidFill>
                            <a:srgbClr val="000000"/>
                          </a:solidFill>
                          <a:effectLst/>
                          <a:latin typeface="Calibri" panose="020F0502020204030204" pitchFamily="34" charset="0"/>
                        </a:rPr>
                        <a:t>Poodle</a:t>
                      </a:r>
                      <a:endParaRPr lang="da-DK"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lnSpc>
                          <a:spcPct val="140000"/>
                        </a:lnSpc>
                      </a:pPr>
                      <a:r>
                        <a:rPr lang="da-DK" sz="1800" b="0" i="0" u="none" strike="noStrike" dirty="0">
                          <a:solidFill>
                            <a:srgbClr val="000000"/>
                          </a:solidFill>
                          <a:effectLst/>
                          <a:latin typeface="Calibri" panose="020F0502020204030204" pitchFamily="34" charset="0"/>
                        </a:rPr>
                        <a:t>20</a:t>
                      </a:r>
                    </a:p>
                  </a:txBody>
                  <a:tcPr marL="9525" marR="9525" marT="9525" marB="0" anchor="b">
                    <a:lnL>
                      <a:noFill/>
                    </a:lnL>
                    <a:lnR>
                      <a:noFill/>
                    </a:lnR>
                    <a:lnT>
                      <a:noFill/>
                    </a:lnT>
                    <a:lnB>
                      <a:noFill/>
                    </a:lnB>
                  </a:tcPr>
                </a:tc>
                <a:extLst>
                  <a:ext uri="{0D108BD9-81ED-4DB2-BD59-A6C34878D82A}">
                    <a16:rowId xmlns:a16="http://schemas.microsoft.com/office/drawing/2014/main" val="481806407"/>
                  </a:ext>
                </a:extLst>
              </a:tr>
              <a:tr h="203200">
                <a:tc>
                  <a:txBody>
                    <a:bodyPr/>
                    <a:lstStyle/>
                    <a:p>
                      <a:pPr algn="l" fontAlgn="b">
                        <a:lnSpc>
                          <a:spcPct val="140000"/>
                        </a:lnSpc>
                      </a:pPr>
                      <a:r>
                        <a:rPr lang="da-DK" sz="1800" b="0" i="0" u="none" strike="noStrike">
                          <a:solidFill>
                            <a:srgbClr val="000000"/>
                          </a:solidFill>
                          <a:effectLst/>
                          <a:latin typeface="Calibri" panose="020F0502020204030204" pitchFamily="34" charset="0"/>
                        </a:rPr>
                        <a:t>Rottweiler</a:t>
                      </a:r>
                    </a:p>
                  </a:txBody>
                  <a:tcPr marL="9525" marR="9525" marT="9525" marB="0" anchor="b">
                    <a:lnL>
                      <a:noFill/>
                    </a:lnL>
                    <a:lnR>
                      <a:noFill/>
                    </a:lnR>
                    <a:lnT>
                      <a:noFill/>
                    </a:lnT>
                    <a:lnB>
                      <a:noFill/>
                    </a:lnB>
                  </a:tcPr>
                </a:tc>
                <a:tc>
                  <a:txBody>
                    <a:bodyPr/>
                    <a:lstStyle/>
                    <a:p>
                      <a:pPr algn="r" fontAlgn="b">
                        <a:lnSpc>
                          <a:spcPct val="140000"/>
                        </a:lnSpc>
                      </a:pPr>
                      <a:r>
                        <a:rPr lang="da-DK" sz="1800" b="0" i="0" u="none" strike="noStrike" dirty="0">
                          <a:solidFill>
                            <a:srgbClr val="000000"/>
                          </a:solidFill>
                          <a:effectLst/>
                          <a:latin typeface="Calibri" panose="020F0502020204030204" pitchFamily="34" charset="0"/>
                        </a:rPr>
                        <a:t>20</a:t>
                      </a:r>
                    </a:p>
                  </a:txBody>
                  <a:tcPr marL="9525" marR="9525" marT="9525" marB="0" anchor="b">
                    <a:lnL>
                      <a:noFill/>
                    </a:lnL>
                    <a:lnR>
                      <a:noFill/>
                    </a:lnR>
                    <a:lnT>
                      <a:noFill/>
                    </a:lnT>
                    <a:lnB>
                      <a:noFill/>
                    </a:lnB>
                  </a:tcPr>
                </a:tc>
                <a:extLst>
                  <a:ext uri="{0D108BD9-81ED-4DB2-BD59-A6C34878D82A}">
                    <a16:rowId xmlns:a16="http://schemas.microsoft.com/office/drawing/2014/main" val="2639576753"/>
                  </a:ext>
                </a:extLst>
              </a:tr>
              <a:tr h="203200">
                <a:tc>
                  <a:txBody>
                    <a:bodyPr/>
                    <a:lstStyle/>
                    <a:p>
                      <a:pPr algn="l" fontAlgn="b">
                        <a:lnSpc>
                          <a:spcPct val="140000"/>
                        </a:lnSpc>
                      </a:pPr>
                      <a:r>
                        <a:rPr lang="da-DK" sz="1800" b="0" i="0" u="none" strike="noStrike" dirty="0">
                          <a:solidFill>
                            <a:srgbClr val="000000"/>
                          </a:solidFill>
                          <a:effectLst/>
                          <a:latin typeface="Calibri" panose="020F0502020204030204" pitchFamily="34" charset="0"/>
                        </a:rPr>
                        <a:t>West </a:t>
                      </a:r>
                      <a:r>
                        <a:rPr lang="da-DK" sz="1800" b="0" i="0" u="none" strike="noStrike" dirty="0" err="1">
                          <a:solidFill>
                            <a:srgbClr val="000000"/>
                          </a:solidFill>
                          <a:effectLst/>
                          <a:latin typeface="Calibri" panose="020F0502020204030204" pitchFamily="34" charset="0"/>
                        </a:rPr>
                        <a:t>Highland</a:t>
                      </a:r>
                      <a:r>
                        <a:rPr lang="da-DK" sz="1800" b="0" i="0" u="none" strike="noStrike" dirty="0">
                          <a:solidFill>
                            <a:srgbClr val="000000"/>
                          </a:solidFill>
                          <a:effectLst/>
                          <a:latin typeface="Calibri" panose="020F0502020204030204" pitchFamily="34" charset="0"/>
                        </a:rPr>
                        <a:t> White Terrier</a:t>
                      </a:r>
                    </a:p>
                  </a:txBody>
                  <a:tcPr marL="9525" marR="9525" marT="9525" marB="0" anchor="b">
                    <a:lnL>
                      <a:noFill/>
                    </a:lnL>
                    <a:lnR>
                      <a:noFill/>
                    </a:lnR>
                    <a:lnT>
                      <a:noFill/>
                    </a:lnT>
                    <a:lnB>
                      <a:noFill/>
                    </a:lnB>
                  </a:tcPr>
                </a:tc>
                <a:tc>
                  <a:txBody>
                    <a:bodyPr/>
                    <a:lstStyle/>
                    <a:p>
                      <a:pPr algn="r" fontAlgn="b">
                        <a:lnSpc>
                          <a:spcPct val="140000"/>
                        </a:lnSpc>
                      </a:pPr>
                      <a:r>
                        <a:rPr lang="da-DK" sz="1800" b="0" i="0" u="none" strike="noStrike" dirty="0">
                          <a:solidFill>
                            <a:srgbClr val="000000"/>
                          </a:solidFill>
                          <a:effectLst/>
                          <a:latin typeface="Calibri" panose="020F0502020204030204" pitchFamily="34" charset="0"/>
                        </a:rPr>
                        <a:t>20</a:t>
                      </a:r>
                    </a:p>
                  </a:txBody>
                  <a:tcPr marL="9525" marR="9525" marT="9525" marB="0" anchor="b">
                    <a:lnL>
                      <a:noFill/>
                    </a:lnL>
                    <a:lnR>
                      <a:noFill/>
                    </a:lnR>
                    <a:lnT>
                      <a:noFill/>
                    </a:lnT>
                    <a:lnB>
                      <a:noFill/>
                    </a:lnB>
                  </a:tcPr>
                </a:tc>
                <a:extLst>
                  <a:ext uri="{0D108BD9-81ED-4DB2-BD59-A6C34878D82A}">
                    <a16:rowId xmlns:a16="http://schemas.microsoft.com/office/drawing/2014/main" val="1765697930"/>
                  </a:ext>
                </a:extLst>
              </a:tr>
              <a:tr h="203200">
                <a:tc>
                  <a:txBody>
                    <a:bodyPr/>
                    <a:lstStyle/>
                    <a:p>
                      <a:pPr algn="l" fontAlgn="b">
                        <a:lnSpc>
                          <a:spcPct val="140000"/>
                        </a:lnSpc>
                      </a:pPr>
                      <a:r>
                        <a:rPr lang="da-DK" sz="1800" b="1" i="0" u="none" strike="noStrike" dirty="0">
                          <a:solidFill>
                            <a:srgbClr val="000000"/>
                          </a:solidFill>
                          <a:effectLst/>
                          <a:latin typeface="Calibri" panose="020F0502020204030204" pitchFamily="34" charset="0"/>
                        </a:rPr>
                        <a:t>Total</a:t>
                      </a:r>
                    </a:p>
                  </a:txBody>
                  <a:tcPr marL="9525" marR="9525" marT="9525" marB="0" anchor="b">
                    <a:lnL>
                      <a:noFill/>
                    </a:lnL>
                    <a:lnR>
                      <a:noFill/>
                    </a:lnR>
                    <a:lnT>
                      <a:noFill/>
                    </a:lnT>
                    <a:lnB>
                      <a:noFill/>
                    </a:lnB>
                  </a:tcPr>
                </a:tc>
                <a:tc>
                  <a:txBody>
                    <a:bodyPr/>
                    <a:lstStyle/>
                    <a:p>
                      <a:pPr algn="r" fontAlgn="b">
                        <a:lnSpc>
                          <a:spcPct val="140000"/>
                        </a:lnSpc>
                      </a:pPr>
                      <a:r>
                        <a:rPr lang="da-DK" sz="1800" b="1" i="0" u="none" strike="noStrike" dirty="0">
                          <a:solidFill>
                            <a:srgbClr val="000000"/>
                          </a:solidFill>
                          <a:effectLst/>
                          <a:latin typeface="Calibri" panose="020F0502020204030204" pitchFamily="34" charset="0"/>
                        </a:rPr>
                        <a:t>160</a:t>
                      </a:r>
                    </a:p>
                  </a:txBody>
                  <a:tcPr marL="9525" marR="9525" marT="9525" marB="0" anchor="b">
                    <a:lnL>
                      <a:noFill/>
                    </a:lnL>
                    <a:lnR>
                      <a:noFill/>
                    </a:lnR>
                    <a:lnT>
                      <a:noFill/>
                    </a:lnT>
                    <a:lnB>
                      <a:noFill/>
                    </a:lnB>
                  </a:tcPr>
                </a:tc>
                <a:extLst>
                  <a:ext uri="{0D108BD9-81ED-4DB2-BD59-A6C34878D82A}">
                    <a16:rowId xmlns:a16="http://schemas.microsoft.com/office/drawing/2014/main" val="3099207704"/>
                  </a:ext>
                </a:extLst>
              </a:tr>
              <a:tr h="203200">
                <a:tc>
                  <a:txBody>
                    <a:bodyPr/>
                    <a:lstStyle/>
                    <a:p>
                      <a:pPr marL="0" marR="0" lvl="0" indent="0" algn="l" defTabSz="914400" rtl="0" eaLnBrk="1" fontAlgn="b" latinLnBrk="0" hangingPunct="1">
                        <a:lnSpc>
                          <a:spcPct val="140000"/>
                        </a:lnSpc>
                        <a:spcBef>
                          <a:spcPts val="0"/>
                        </a:spcBef>
                        <a:spcAft>
                          <a:spcPts val="0"/>
                        </a:spcAft>
                        <a:buClrTx/>
                        <a:buSzTx/>
                        <a:buFontTx/>
                        <a:buNone/>
                        <a:tabLst/>
                        <a:defRPr/>
                      </a:pPr>
                      <a:r>
                        <a:rPr lang="da-DK" sz="1800" b="0" i="0" u="none" strike="noStrike" dirty="0">
                          <a:solidFill>
                            <a:srgbClr val="000000"/>
                          </a:solidFill>
                          <a:effectLst/>
                          <a:latin typeface="Calibri" panose="020F0502020204030204" pitchFamily="34" charset="0"/>
                        </a:rPr>
                        <a:t>German </a:t>
                      </a:r>
                      <a:r>
                        <a:rPr lang="da-DK" sz="1800" b="0" i="0" u="none" strike="noStrike" dirty="0" err="1">
                          <a:solidFill>
                            <a:srgbClr val="000000"/>
                          </a:solidFill>
                          <a:effectLst/>
                          <a:latin typeface="Calibri" panose="020F0502020204030204" pitchFamily="34" charset="0"/>
                        </a:rPr>
                        <a:t>Shepherd</a:t>
                      </a:r>
                      <a:endParaRPr lang="da-DK"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lnSpc>
                          <a:spcPct val="140000"/>
                        </a:lnSpc>
                      </a:pPr>
                      <a:r>
                        <a:rPr lang="da-DK" sz="1800" b="0" i="0" u="none" strike="noStrike" dirty="0">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extLst>
                  <a:ext uri="{0D108BD9-81ED-4DB2-BD59-A6C34878D82A}">
                    <a16:rowId xmlns:a16="http://schemas.microsoft.com/office/drawing/2014/main" val="3663376536"/>
                  </a:ext>
                </a:extLst>
              </a:tr>
              <a:tr h="203200">
                <a:tc>
                  <a:txBody>
                    <a:bodyPr/>
                    <a:lstStyle/>
                    <a:p>
                      <a:pPr algn="l" fontAlgn="b">
                        <a:lnSpc>
                          <a:spcPct val="140000"/>
                        </a:lnSpc>
                      </a:pPr>
                      <a:r>
                        <a:rPr lang="da-DK" sz="1800" b="0" i="0" u="none" strike="noStrike" dirty="0">
                          <a:solidFill>
                            <a:srgbClr val="000000"/>
                          </a:solidFill>
                          <a:effectLst/>
                          <a:latin typeface="Calibri" panose="020F0502020204030204" pitchFamily="34" charset="0"/>
                        </a:rPr>
                        <a:t>Cocker spaniel</a:t>
                      </a:r>
                    </a:p>
                  </a:txBody>
                  <a:tcPr marL="9525" marR="9525" marT="9525" marB="0" anchor="b">
                    <a:lnL>
                      <a:noFill/>
                    </a:lnL>
                    <a:lnR>
                      <a:noFill/>
                    </a:lnR>
                    <a:lnT>
                      <a:noFill/>
                    </a:lnT>
                    <a:lnB>
                      <a:noFill/>
                    </a:lnB>
                  </a:tcPr>
                </a:tc>
                <a:tc>
                  <a:txBody>
                    <a:bodyPr/>
                    <a:lstStyle/>
                    <a:p>
                      <a:pPr algn="r" fontAlgn="b">
                        <a:lnSpc>
                          <a:spcPct val="140000"/>
                        </a:lnSpc>
                      </a:pPr>
                      <a:r>
                        <a:rPr lang="da-DK" sz="1800" b="0" i="0" u="none" strike="noStrike" dirty="0">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extLst>
                  <a:ext uri="{0D108BD9-81ED-4DB2-BD59-A6C34878D82A}">
                    <a16:rowId xmlns:a16="http://schemas.microsoft.com/office/drawing/2014/main" val="2981196211"/>
                  </a:ext>
                </a:extLst>
              </a:tr>
              <a:tr h="203200">
                <a:tc>
                  <a:txBody>
                    <a:bodyPr/>
                    <a:lstStyle/>
                    <a:p>
                      <a:pPr algn="l" fontAlgn="b">
                        <a:lnSpc>
                          <a:spcPct val="140000"/>
                        </a:lnSpc>
                      </a:pPr>
                      <a:r>
                        <a:rPr lang="da-DK" sz="1800" b="0" i="0" u="none" strike="noStrike" dirty="0" err="1">
                          <a:solidFill>
                            <a:srgbClr val="000000"/>
                          </a:solidFill>
                          <a:effectLst/>
                          <a:latin typeface="Calibri" panose="020F0502020204030204" pitchFamily="34" charset="0"/>
                        </a:rPr>
                        <a:t>Toller</a:t>
                      </a:r>
                      <a:endParaRPr lang="da-DK"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lnSpc>
                          <a:spcPct val="140000"/>
                        </a:lnSpc>
                      </a:pPr>
                      <a:r>
                        <a:rPr lang="da-DK" sz="1800" b="0" i="0" u="none" strike="noStrike" dirty="0">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extLst>
                  <a:ext uri="{0D108BD9-81ED-4DB2-BD59-A6C34878D82A}">
                    <a16:rowId xmlns:a16="http://schemas.microsoft.com/office/drawing/2014/main" val="3900809671"/>
                  </a:ext>
                </a:extLst>
              </a:tr>
            </a:tbl>
          </a:graphicData>
        </a:graphic>
      </p:graphicFrame>
      <p:sp>
        <p:nvSpPr>
          <p:cNvPr id="7" name="Content Placeholder 2">
            <a:extLst>
              <a:ext uri="{FF2B5EF4-FFF2-40B4-BE49-F238E27FC236}">
                <a16:creationId xmlns:a16="http://schemas.microsoft.com/office/drawing/2014/main" id="{96F11E6C-714A-C841-B417-837EA1BC9E01}"/>
              </a:ext>
            </a:extLst>
          </p:cNvPr>
          <p:cNvSpPr txBox="1">
            <a:spLocks/>
          </p:cNvSpPr>
          <p:nvPr/>
        </p:nvSpPr>
        <p:spPr>
          <a:xfrm>
            <a:off x="5744953" y="1635125"/>
            <a:ext cx="4399398" cy="4675188"/>
          </a:xfrm>
          <a:prstGeom prst="rect">
            <a:avLst/>
          </a:prstGeom>
        </p:spPr>
        <p:txBody>
          <a:bodyPr vert="horz" lIns="0" tIns="0" rIns="0" bIns="0" rtlCol="0">
            <a:noAutofit/>
          </a:bodyPr>
          <a:lstStyle>
            <a:lvl1pPr marL="361950" indent="-361950" algn="l" defTabSz="914400" rtl="0" eaLnBrk="1" latinLnBrk="0" hangingPunct="1">
              <a:lnSpc>
                <a:spcPct val="100000"/>
              </a:lnSpc>
              <a:spcBef>
                <a:spcPts val="1000"/>
              </a:spcBef>
              <a:buFont typeface="Arial" panose="020B0604020202020204" pitchFamily="34" charset="0"/>
              <a:buChar char="•"/>
              <a:defRPr lang="da-DK" sz="2400" kern="1200" spc="60" baseline="0" dirty="0" smtClean="0">
                <a:solidFill>
                  <a:schemeClr val="tx1"/>
                </a:solidFill>
                <a:latin typeface="+mn-lt"/>
                <a:ea typeface="+mn-ea"/>
                <a:cs typeface="+mn-cs"/>
              </a:defRPr>
            </a:lvl1pPr>
            <a:lvl2pPr marL="719138" marR="0" indent="-358775"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lang="da-DK" sz="2000" kern="1200" spc="60" baseline="0" dirty="0" smtClean="0">
                <a:solidFill>
                  <a:schemeClr val="tx1"/>
                </a:solidFill>
                <a:latin typeface="+mn-lt"/>
                <a:ea typeface="+mn-ea"/>
                <a:cs typeface="+mn-cs"/>
              </a:defRPr>
            </a:lvl2pPr>
            <a:lvl3pPr marL="1073150" indent="-354013" algn="l" defTabSz="914400" rtl="0" eaLnBrk="1" latinLnBrk="0" hangingPunct="1">
              <a:lnSpc>
                <a:spcPct val="90000"/>
              </a:lnSpc>
              <a:spcBef>
                <a:spcPts val="500"/>
              </a:spcBef>
              <a:buFont typeface="Arial" panose="020B0604020202020204" pitchFamily="34" charset="0"/>
              <a:buChar char="•"/>
              <a:defRPr lang="da-DK" sz="1800" kern="1200" baseline="0" dirty="0" smtClean="0">
                <a:solidFill>
                  <a:schemeClr val="tx1"/>
                </a:solidFill>
                <a:latin typeface="+mn-lt"/>
                <a:ea typeface="+mn-ea"/>
                <a:cs typeface="+mn-cs"/>
              </a:defRPr>
            </a:lvl3pPr>
            <a:lvl4pPr marL="719138" indent="0" algn="l" defTabSz="914400" rtl="0" eaLnBrk="1" latinLnBrk="0" hangingPunct="1">
              <a:lnSpc>
                <a:spcPct val="90000"/>
              </a:lnSpc>
              <a:spcBef>
                <a:spcPts val="500"/>
              </a:spcBef>
              <a:buFont typeface="Arial" panose="020B0604020202020204" pitchFamily="34" charset="0"/>
              <a:buNone/>
              <a:defRPr lang="da-DK" sz="1800" kern="1200">
                <a:solidFill>
                  <a:schemeClr val="tx1"/>
                </a:solidFill>
                <a:latin typeface="+mn-lt"/>
                <a:ea typeface="+mn-ea"/>
                <a:cs typeface="+mn-cs"/>
              </a:defRPr>
            </a:lvl4pPr>
            <a:lvl5pPr marL="719138" indent="354013" algn="l" defTabSz="914400" rtl="0" eaLnBrk="1" latinLnBrk="0" hangingPunct="1">
              <a:lnSpc>
                <a:spcPct val="100000"/>
              </a:lnSpc>
              <a:spcBef>
                <a:spcPts val="500"/>
              </a:spcBef>
              <a:buFont typeface="Arial" panose="020B0604020202020204" pitchFamily="34" charset="0"/>
              <a:buChar char="•"/>
              <a:defRPr lang="da-DK" sz="1800" kern="1200" spc="60" baseline="0" dirty="0" smtClean="0">
                <a:solidFill>
                  <a:schemeClr val="tx1"/>
                </a:solidFill>
                <a:latin typeface="+mn-lt"/>
                <a:ea typeface="+mn-ea"/>
                <a:cs typeface="+mn-cs"/>
              </a:defRPr>
            </a:lvl5pPr>
            <a:lvl6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6pPr>
            <a:lvl7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7pPr>
            <a:lvl8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8pPr>
            <a:lvl9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9pPr>
          </a:lstStyle>
          <a:p>
            <a:pPr marL="0" indent="0">
              <a:buFont typeface="Arial" panose="020B0604020202020204" pitchFamily="34" charset="0"/>
              <a:buNone/>
            </a:pPr>
            <a:r>
              <a:rPr lang="da-DK" dirty="0" err="1"/>
              <a:t>iDog</a:t>
            </a:r>
            <a:endParaRPr lang="da-DK" dirty="0"/>
          </a:p>
          <a:p>
            <a:pPr marL="0" indent="0">
              <a:buFont typeface="Arial" panose="020B0604020202020204" pitchFamily="34" charset="0"/>
              <a:buNone/>
            </a:pPr>
            <a:endParaRPr lang="da-DK" dirty="0"/>
          </a:p>
          <a:p>
            <a:endParaRPr lang="da-DK" dirty="0"/>
          </a:p>
        </p:txBody>
      </p:sp>
      <p:graphicFrame>
        <p:nvGraphicFramePr>
          <p:cNvPr id="10" name="Table 9">
            <a:extLst>
              <a:ext uri="{FF2B5EF4-FFF2-40B4-BE49-F238E27FC236}">
                <a16:creationId xmlns:a16="http://schemas.microsoft.com/office/drawing/2014/main" id="{C3641C39-CF78-034E-9AA0-D407D71F2C45}"/>
              </a:ext>
            </a:extLst>
          </p:cNvPr>
          <p:cNvGraphicFramePr>
            <a:graphicFrameLocks noGrp="1"/>
          </p:cNvGraphicFramePr>
          <p:nvPr>
            <p:extLst>
              <p:ext uri="{D42A27DB-BD31-4B8C-83A1-F6EECF244321}">
                <p14:modId xmlns:p14="http://schemas.microsoft.com/office/powerpoint/2010/main" val="1202598652"/>
              </p:ext>
            </p:extLst>
          </p:nvPr>
        </p:nvGraphicFramePr>
        <p:xfrm>
          <a:off x="5744953" y="2156299"/>
          <a:ext cx="4817146" cy="4324555"/>
        </p:xfrm>
        <a:graphic>
          <a:graphicData uri="http://schemas.openxmlformats.org/drawingml/2006/table">
            <a:tbl>
              <a:tblPr/>
              <a:tblGrid>
                <a:gridCol w="3492304">
                  <a:extLst>
                    <a:ext uri="{9D8B030D-6E8A-4147-A177-3AD203B41FA5}">
                      <a16:colId xmlns:a16="http://schemas.microsoft.com/office/drawing/2014/main" val="3122312653"/>
                    </a:ext>
                  </a:extLst>
                </a:gridCol>
                <a:gridCol w="1324842">
                  <a:extLst>
                    <a:ext uri="{9D8B030D-6E8A-4147-A177-3AD203B41FA5}">
                      <a16:colId xmlns:a16="http://schemas.microsoft.com/office/drawing/2014/main" val="2515695943"/>
                    </a:ext>
                  </a:extLst>
                </a:gridCol>
              </a:tblGrid>
              <a:tr h="350725">
                <a:tc>
                  <a:txBody>
                    <a:bodyPr/>
                    <a:lstStyle/>
                    <a:p>
                      <a:pPr algn="l" rtl="0" fontAlgn="b"/>
                      <a:r>
                        <a:rPr lang="da-DK" sz="1800" b="1" i="0" u="none" strike="noStrike" dirty="0" err="1">
                          <a:solidFill>
                            <a:srgbClr val="000000"/>
                          </a:solidFill>
                          <a:effectLst/>
                          <a:latin typeface="Calibri" panose="020F0502020204030204" pitchFamily="34" charset="0"/>
                        </a:rPr>
                        <a:t>Breeds</a:t>
                      </a:r>
                      <a:endParaRPr lang="da-DK"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rtl="0" fontAlgn="b"/>
                      <a:r>
                        <a:rPr lang="da-DK" sz="1800" b="1" i="0" u="none" strike="noStrike">
                          <a:solidFill>
                            <a:srgbClr val="000000"/>
                          </a:solidFill>
                          <a:effectLst/>
                          <a:latin typeface="Calibri" panose="020F0502020204030204" pitchFamily="34" charset="0"/>
                        </a:rPr>
                        <a:t>Number</a:t>
                      </a:r>
                    </a:p>
                  </a:txBody>
                  <a:tcPr marL="9525" marR="9525" marT="9525" marB="0" anchor="b">
                    <a:lnL>
                      <a:noFill/>
                    </a:lnL>
                    <a:lnR>
                      <a:noFill/>
                    </a:lnR>
                    <a:lnT>
                      <a:noFill/>
                    </a:lnT>
                    <a:lnB>
                      <a:noFill/>
                    </a:lnB>
                  </a:tcPr>
                </a:tc>
                <a:extLst>
                  <a:ext uri="{0D108BD9-81ED-4DB2-BD59-A6C34878D82A}">
                    <a16:rowId xmlns:a16="http://schemas.microsoft.com/office/drawing/2014/main" val="3828924184"/>
                  </a:ext>
                </a:extLst>
              </a:tr>
              <a:tr h="203200">
                <a:tc>
                  <a:txBody>
                    <a:bodyPr/>
                    <a:lstStyle/>
                    <a:p>
                      <a:pPr algn="l" fontAlgn="b"/>
                      <a:r>
                        <a:rPr lang="da-DK" sz="1800" b="0" i="0" u="none" strike="noStrike" dirty="0" err="1">
                          <a:solidFill>
                            <a:srgbClr val="000000"/>
                          </a:solidFill>
                          <a:effectLst/>
                          <a:latin typeface="Calibri" panose="020F0502020204030204" pitchFamily="34" charset="0"/>
                        </a:rPr>
                        <a:t>Afghan_Hound</a:t>
                      </a:r>
                      <a:endParaRPr lang="da-DK"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r>
                        <a:rPr lang="da-DK" sz="18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extLst>
                  <a:ext uri="{0D108BD9-81ED-4DB2-BD59-A6C34878D82A}">
                    <a16:rowId xmlns:a16="http://schemas.microsoft.com/office/drawing/2014/main" val="1208874819"/>
                  </a:ext>
                </a:extLst>
              </a:tr>
              <a:tr h="203200">
                <a:tc>
                  <a:txBody>
                    <a:bodyPr/>
                    <a:lstStyle/>
                    <a:p>
                      <a:pPr algn="l" fontAlgn="b"/>
                      <a:r>
                        <a:rPr lang="da-DK" sz="1800" b="0" i="0" u="none" strike="noStrike">
                          <a:solidFill>
                            <a:srgbClr val="000000"/>
                          </a:solidFill>
                          <a:effectLst/>
                          <a:latin typeface="Calibri" panose="020F0502020204030204" pitchFamily="34" charset="0"/>
                        </a:rPr>
                        <a:t>Basenji</a:t>
                      </a:r>
                    </a:p>
                  </a:txBody>
                  <a:tcPr marL="9525" marR="9525" marT="9525" marB="0" anchor="b">
                    <a:lnL>
                      <a:noFill/>
                    </a:lnL>
                    <a:lnR>
                      <a:noFill/>
                    </a:lnR>
                    <a:lnT>
                      <a:noFill/>
                    </a:lnT>
                    <a:lnB>
                      <a:noFill/>
                    </a:lnB>
                  </a:tcPr>
                </a:tc>
                <a:tc>
                  <a:txBody>
                    <a:bodyPr/>
                    <a:lstStyle/>
                    <a:p>
                      <a:pPr algn="r" fontAlgn="b"/>
                      <a:r>
                        <a:rPr lang="da-DK" sz="18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extLst>
                  <a:ext uri="{0D108BD9-81ED-4DB2-BD59-A6C34878D82A}">
                    <a16:rowId xmlns:a16="http://schemas.microsoft.com/office/drawing/2014/main" val="1718803762"/>
                  </a:ext>
                </a:extLst>
              </a:tr>
              <a:tr h="203200">
                <a:tc>
                  <a:txBody>
                    <a:bodyPr/>
                    <a:lstStyle/>
                    <a:p>
                      <a:pPr algn="l" fontAlgn="b"/>
                      <a:r>
                        <a:rPr lang="da-DK" sz="1800" b="0" i="0" u="none" strike="noStrike">
                          <a:solidFill>
                            <a:srgbClr val="000000"/>
                          </a:solidFill>
                          <a:effectLst/>
                          <a:latin typeface="Calibri" panose="020F0502020204030204" pitchFamily="34" charset="0"/>
                        </a:rPr>
                        <a:t>Caucasian_Ovcharka</a:t>
                      </a:r>
                    </a:p>
                  </a:txBody>
                  <a:tcPr marL="9525" marR="9525" marT="9525" marB="0" anchor="b">
                    <a:lnL>
                      <a:noFill/>
                    </a:lnL>
                    <a:lnR>
                      <a:noFill/>
                    </a:lnR>
                    <a:lnT>
                      <a:noFill/>
                    </a:lnT>
                    <a:lnB>
                      <a:noFill/>
                    </a:lnB>
                  </a:tcPr>
                </a:tc>
                <a:tc>
                  <a:txBody>
                    <a:bodyPr/>
                    <a:lstStyle/>
                    <a:p>
                      <a:pPr algn="r" fontAlgn="b"/>
                      <a:r>
                        <a:rPr lang="da-DK" sz="18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extLst>
                  <a:ext uri="{0D108BD9-81ED-4DB2-BD59-A6C34878D82A}">
                    <a16:rowId xmlns:a16="http://schemas.microsoft.com/office/drawing/2014/main" val="2810691651"/>
                  </a:ext>
                </a:extLst>
              </a:tr>
              <a:tr h="203200">
                <a:tc>
                  <a:txBody>
                    <a:bodyPr/>
                    <a:lstStyle/>
                    <a:p>
                      <a:pPr algn="l" fontAlgn="b"/>
                      <a:r>
                        <a:rPr lang="da-DK" sz="1800" b="0" i="0" u="none" strike="noStrike">
                          <a:solidFill>
                            <a:srgbClr val="000000"/>
                          </a:solidFill>
                          <a:effectLst/>
                          <a:latin typeface="Calibri" panose="020F0502020204030204" pitchFamily="34" charset="0"/>
                        </a:rPr>
                        <a:t>Chow_chow</a:t>
                      </a:r>
                    </a:p>
                  </a:txBody>
                  <a:tcPr marL="9525" marR="9525" marT="9525" marB="0" anchor="b">
                    <a:lnL>
                      <a:noFill/>
                    </a:lnL>
                    <a:lnR>
                      <a:noFill/>
                    </a:lnR>
                    <a:lnT>
                      <a:noFill/>
                    </a:lnT>
                    <a:lnB>
                      <a:noFill/>
                    </a:lnB>
                  </a:tcPr>
                </a:tc>
                <a:tc>
                  <a:txBody>
                    <a:bodyPr/>
                    <a:lstStyle/>
                    <a:p>
                      <a:pPr algn="r" fontAlgn="b"/>
                      <a:r>
                        <a:rPr lang="da-DK" sz="18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extLst>
                  <a:ext uri="{0D108BD9-81ED-4DB2-BD59-A6C34878D82A}">
                    <a16:rowId xmlns:a16="http://schemas.microsoft.com/office/drawing/2014/main" val="3916995302"/>
                  </a:ext>
                </a:extLst>
              </a:tr>
              <a:tr h="203200">
                <a:tc>
                  <a:txBody>
                    <a:bodyPr/>
                    <a:lstStyle/>
                    <a:p>
                      <a:pPr algn="l" fontAlgn="b"/>
                      <a:r>
                        <a:rPr lang="da-DK" sz="1800" b="0" i="0" u="none" strike="noStrike">
                          <a:solidFill>
                            <a:srgbClr val="000000"/>
                          </a:solidFill>
                          <a:effectLst/>
                          <a:latin typeface="Calibri" panose="020F0502020204030204" pitchFamily="34" charset="0"/>
                        </a:rPr>
                        <a:t>German_shepherd</a:t>
                      </a:r>
                    </a:p>
                  </a:txBody>
                  <a:tcPr marL="9525" marR="9525" marT="9525" marB="0" anchor="b">
                    <a:lnL>
                      <a:noFill/>
                    </a:lnL>
                    <a:lnR>
                      <a:noFill/>
                    </a:lnR>
                    <a:lnT>
                      <a:noFill/>
                    </a:lnT>
                    <a:lnB>
                      <a:noFill/>
                    </a:lnB>
                  </a:tcPr>
                </a:tc>
                <a:tc>
                  <a:txBody>
                    <a:bodyPr/>
                    <a:lstStyle/>
                    <a:p>
                      <a:pPr algn="r" fontAlgn="b"/>
                      <a:r>
                        <a:rPr lang="da-DK" sz="1800" b="0" i="0" u="none" strike="noStrike">
                          <a:solidFill>
                            <a:srgbClr val="000000"/>
                          </a:solidFill>
                          <a:effectLst/>
                          <a:latin typeface="Calibri" panose="020F0502020204030204" pitchFamily="34" charset="0"/>
                        </a:rPr>
                        <a:t>10</a:t>
                      </a:r>
                    </a:p>
                  </a:txBody>
                  <a:tcPr marL="9525" marR="9525" marT="9525" marB="0" anchor="b">
                    <a:lnL>
                      <a:noFill/>
                    </a:lnL>
                    <a:lnR>
                      <a:noFill/>
                    </a:lnR>
                    <a:lnT>
                      <a:noFill/>
                    </a:lnT>
                    <a:lnB>
                      <a:noFill/>
                    </a:lnB>
                  </a:tcPr>
                </a:tc>
                <a:extLst>
                  <a:ext uri="{0D108BD9-81ED-4DB2-BD59-A6C34878D82A}">
                    <a16:rowId xmlns:a16="http://schemas.microsoft.com/office/drawing/2014/main" val="3911056478"/>
                  </a:ext>
                </a:extLst>
              </a:tr>
              <a:tr h="203200">
                <a:tc>
                  <a:txBody>
                    <a:bodyPr/>
                    <a:lstStyle/>
                    <a:p>
                      <a:pPr algn="l" fontAlgn="b"/>
                      <a:r>
                        <a:rPr lang="da-DK" sz="1800" b="0" i="0" u="none" strike="noStrike">
                          <a:solidFill>
                            <a:srgbClr val="000000"/>
                          </a:solidFill>
                          <a:effectLst/>
                          <a:latin typeface="Calibri" panose="020F0502020204030204" pitchFamily="34" charset="0"/>
                        </a:rPr>
                        <a:t>Istrian_Shorthaired_Hound</a:t>
                      </a:r>
                    </a:p>
                  </a:txBody>
                  <a:tcPr marL="9525" marR="9525" marT="9525" marB="0" anchor="b">
                    <a:lnL>
                      <a:noFill/>
                    </a:lnL>
                    <a:lnR>
                      <a:noFill/>
                    </a:lnR>
                    <a:lnT>
                      <a:noFill/>
                    </a:lnT>
                    <a:lnB>
                      <a:noFill/>
                    </a:lnB>
                  </a:tcPr>
                </a:tc>
                <a:tc>
                  <a:txBody>
                    <a:bodyPr/>
                    <a:lstStyle/>
                    <a:p>
                      <a:pPr algn="r" fontAlgn="b"/>
                      <a:r>
                        <a:rPr lang="da-DK" sz="18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extLst>
                  <a:ext uri="{0D108BD9-81ED-4DB2-BD59-A6C34878D82A}">
                    <a16:rowId xmlns:a16="http://schemas.microsoft.com/office/drawing/2014/main" val="1831859243"/>
                  </a:ext>
                </a:extLst>
              </a:tr>
              <a:tr h="203200">
                <a:tc>
                  <a:txBody>
                    <a:bodyPr/>
                    <a:lstStyle/>
                    <a:p>
                      <a:pPr algn="l" fontAlgn="b"/>
                      <a:r>
                        <a:rPr lang="da-DK" sz="1800" b="0" i="0" u="none" strike="noStrike">
                          <a:solidFill>
                            <a:srgbClr val="000000"/>
                          </a:solidFill>
                          <a:effectLst/>
                          <a:latin typeface="Calibri" panose="020F0502020204030204" pitchFamily="34" charset="0"/>
                        </a:rPr>
                        <a:t>Jindo</a:t>
                      </a:r>
                    </a:p>
                  </a:txBody>
                  <a:tcPr marL="9525" marR="9525" marT="9525" marB="0" anchor="b">
                    <a:lnL>
                      <a:noFill/>
                    </a:lnL>
                    <a:lnR>
                      <a:noFill/>
                    </a:lnR>
                    <a:lnT>
                      <a:noFill/>
                    </a:lnT>
                    <a:lnB>
                      <a:noFill/>
                    </a:lnB>
                  </a:tcPr>
                </a:tc>
                <a:tc>
                  <a:txBody>
                    <a:bodyPr/>
                    <a:lstStyle/>
                    <a:p>
                      <a:pPr algn="r" fontAlgn="b"/>
                      <a:r>
                        <a:rPr lang="da-DK" sz="18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extLst>
                  <a:ext uri="{0D108BD9-81ED-4DB2-BD59-A6C34878D82A}">
                    <a16:rowId xmlns:a16="http://schemas.microsoft.com/office/drawing/2014/main" val="2518753809"/>
                  </a:ext>
                </a:extLst>
              </a:tr>
              <a:tr h="203200">
                <a:tc>
                  <a:txBody>
                    <a:bodyPr/>
                    <a:lstStyle/>
                    <a:p>
                      <a:pPr algn="l" fontAlgn="b"/>
                      <a:r>
                        <a:rPr lang="da-DK" sz="1800" b="0" i="0" u="none" strike="noStrike">
                          <a:solidFill>
                            <a:srgbClr val="000000"/>
                          </a:solidFill>
                          <a:effectLst/>
                          <a:latin typeface="Calibri" panose="020F0502020204030204" pitchFamily="34" charset="0"/>
                        </a:rPr>
                        <a:t>Kazakhstan_Shepherd_Dog</a:t>
                      </a:r>
                    </a:p>
                  </a:txBody>
                  <a:tcPr marL="9525" marR="9525" marT="9525" marB="0" anchor="b">
                    <a:lnL>
                      <a:noFill/>
                    </a:lnL>
                    <a:lnR>
                      <a:noFill/>
                    </a:lnR>
                    <a:lnT>
                      <a:noFill/>
                    </a:lnT>
                    <a:lnB>
                      <a:noFill/>
                    </a:lnB>
                  </a:tcPr>
                </a:tc>
                <a:tc>
                  <a:txBody>
                    <a:bodyPr/>
                    <a:lstStyle/>
                    <a:p>
                      <a:pPr algn="r" fontAlgn="b"/>
                      <a:r>
                        <a:rPr lang="da-DK" sz="18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extLst>
                  <a:ext uri="{0D108BD9-81ED-4DB2-BD59-A6C34878D82A}">
                    <a16:rowId xmlns:a16="http://schemas.microsoft.com/office/drawing/2014/main" val="1891540204"/>
                  </a:ext>
                </a:extLst>
              </a:tr>
              <a:tr h="203200">
                <a:tc>
                  <a:txBody>
                    <a:bodyPr/>
                    <a:lstStyle/>
                    <a:p>
                      <a:pPr algn="l" fontAlgn="b"/>
                      <a:r>
                        <a:rPr lang="da-DK" sz="1800" b="0" i="0" u="none" strike="noStrike">
                          <a:solidFill>
                            <a:srgbClr val="000000"/>
                          </a:solidFill>
                          <a:effectLst/>
                          <a:latin typeface="Calibri" panose="020F0502020204030204" pitchFamily="34" charset="0"/>
                        </a:rPr>
                        <a:t>Labrador_Retriever</a:t>
                      </a:r>
                    </a:p>
                  </a:txBody>
                  <a:tcPr marL="9525" marR="9525" marT="9525" marB="0" anchor="b">
                    <a:lnL>
                      <a:noFill/>
                    </a:lnL>
                    <a:lnR>
                      <a:noFill/>
                    </a:lnR>
                    <a:lnT>
                      <a:noFill/>
                    </a:lnT>
                    <a:lnB>
                      <a:noFill/>
                    </a:lnB>
                  </a:tcPr>
                </a:tc>
                <a:tc>
                  <a:txBody>
                    <a:bodyPr/>
                    <a:lstStyle/>
                    <a:p>
                      <a:pPr algn="r" fontAlgn="b"/>
                      <a:r>
                        <a:rPr lang="da-DK" sz="18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extLst>
                  <a:ext uri="{0D108BD9-81ED-4DB2-BD59-A6C34878D82A}">
                    <a16:rowId xmlns:a16="http://schemas.microsoft.com/office/drawing/2014/main" val="295840407"/>
                  </a:ext>
                </a:extLst>
              </a:tr>
              <a:tr h="203200">
                <a:tc>
                  <a:txBody>
                    <a:bodyPr/>
                    <a:lstStyle/>
                    <a:p>
                      <a:pPr algn="l" fontAlgn="b"/>
                      <a:r>
                        <a:rPr lang="da-DK" sz="1800" b="0" i="0" u="none" strike="noStrike">
                          <a:solidFill>
                            <a:srgbClr val="000000"/>
                          </a:solidFill>
                          <a:effectLst/>
                          <a:latin typeface="Calibri" panose="020F0502020204030204" pitchFamily="34" charset="0"/>
                        </a:rPr>
                        <a:t>Shar_Pei</a:t>
                      </a:r>
                    </a:p>
                  </a:txBody>
                  <a:tcPr marL="9525" marR="9525" marT="9525" marB="0" anchor="b">
                    <a:lnL>
                      <a:noFill/>
                    </a:lnL>
                    <a:lnR>
                      <a:noFill/>
                    </a:lnR>
                    <a:lnT>
                      <a:noFill/>
                    </a:lnT>
                    <a:lnB>
                      <a:noFill/>
                    </a:lnB>
                  </a:tcPr>
                </a:tc>
                <a:tc>
                  <a:txBody>
                    <a:bodyPr/>
                    <a:lstStyle/>
                    <a:p>
                      <a:pPr algn="r" fontAlgn="b"/>
                      <a:r>
                        <a:rPr lang="da-DK" sz="18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extLst>
                  <a:ext uri="{0D108BD9-81ED-4DB2-BD59-A6C34878D82A}">
                    <a16:rowId xmlns:a16="http://schemas.microsoft.com/office/drawing/2014/main" val="1781194108"/>
                  </a:ext>
                </a:extLst>
              </a:tr>
              <a:tr h="203200">
                <a:tc>
                  <a:txBody>
                    <a:bodyPr/>
                    <a:lstStyle/>
                    <a:p>
                      <a:pPr algn="l" fontAlgn="b"/>
                      <a:r>
                        <a:rPr lang="da-DK" sz="1800" b="0" i="0" u="none" strike="noStrike">
                          <a:solidFill>
                            <a:srgbClr val="000000"/>
                          </a:solidFill>
                          <a:effectLst/>
                          <a:latin typeface="Calibri" panose="020F0502020204030204" pitchFamily="34" charset="0"/>
                        </a:rPr>
                        <a:t>TibetanMastiff</a:t>
                      </a:r>
                    </a:p>
                  </a:txBody>
                  <a:tcPr marL="9525" marR="9525" marT="9525" marB="0" anchor="b">
                    <a:lnL>
                      <a:noFill/>
                    </a:lnL>
                    <a:lnR>
                      <a:noFill/>
                    </a:lnR>
                    <a:lnT>
                      <a:noFill/>
                    </a:lnT>
                    <a:lnB>
                      <a:noFill/>
                    </a:lnB>
                  </a:tcPr>
                </a:tc>
                <a:tc>
                  <a:txBody>
                    <a:bodyPr/>
                    <a:lstStyle/>
                    <a:p>
                      <a:pPr algn="r" fontAlgn="b"/>
                      <a:r>
                        <a:rPr lang="da-DK" sz="1800" b="0" i="0" u="none" strike="noStrike">
                          <a:solidFill>
                            <a:srgbClr val="000000"/>
                          </a:solidFill>
                          <a:effectLst/>
                          <a:latin typeface="Calibri" panose="020F0502020204030204" pitchFamily="34" charset="0"/>
                        </a:rPr>
                        <a:t>10</a:t>
                      </a:r>
                    </a:p>
                  </a:txBody>
                  <a:tcPr marL="9525" marR="9525" marT="9525" marB="0" anchor="b">
                    <a:lnL>
                      <a:noFill/>
                    </a:lnL>
                    <a:lnR>
                      <a:noFill/>
                    </a:lnR>
                    <a:lnT>
                      <a:noFill/>
                    </a:lnT>
                    <a:lnB>
                      <a:noFill/>
                    </a:lnB>
                  </a:tcPr>
                </a:tc>
                <a:extLst>
                  <a:ext uri="{0D108BD9-81ED-4DB2-BD59-A6C34878D82A}">
                    <a16:rowId xmlns:a16="http://schemas.microsoft.com/office/drawing/2014/main" val="3340860336"/>
                  </a:ext>
                </a:extLst>
              </a:tr>
              <a:tr h="203200">
                <a:tc>
                  <a:txBody>
                    <a:bodyPr/>
                    <a:lstStyle/>
                    <a:p>
                      <a:pPr algn="l" fontAlgn="b"/>
                      <a:r>
                        <a:rPr lang="da-DK" sz="1800" b="0" i="0" u="none" strike="noStrike">
                          <a:solidFill>
                            <a:srgbClr val="000000"/>
                          </a:solidFill>
                          <a:effectLst/>
                          <a:latin typeface="Calibri" panose="020F0502020204030204" pitchFamily="34" charset="0"/>
                        </a:rPr>
                        <a:t>Xoloitzcuintli</a:t>
                      </a:r>
                    </a:p>
                  </a:txBody>
                  <a:tcPr marL="9525" marR="9525" marT="9525" marB="0" anchor="b">
                    <a:lnL>
                      <a:noFill/>
                    </a:lnL>
                    <a:lnR>
                      <a:noFill/>
                    </a:lnR>
                    <a:lnT>
                      <a:noFill/>
                    </a:lnT>
                    <a:lnB>
                      <a:noFill/>
                    </a:lnB>
                  </a:tcPr>
                </a:tc>
                <a:tc>
                  <a:txBody>
                    <a:bodyPr/>
                    <a:lstStyle/>
                    <a:p>
                      <a:pPr algn="r" fontAlgn="b"/>
                      <a:r>
                        <a:rPr lang="da-DK" sz="18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extLst>
                  <a:ext uri="{0D108BD9-81ED-4DB2-BD59-A6C34878D82A}">
                    <a16:rowId xmlns:a16="http://schemas.microsoft.com/office/drawing/2014/main" val="1654114997"/>
                  </a:ext>
                </a:extLst>
              </a:tr>
              <a:tr h="203200">
                <a:tc>
                  <a:txBody>
                    <a:bodyPr/>
                    <a:lstStyle/>
                    <a:p>
                      <a:pPr algn="l" fontAlgn="b"/>
                      <a:r>
                        <a:rPr lang="da-DK" sz="1800" b="0" i="0" u="none" strike="noStrike" dirty="0">
                          <a:solidFill>
                            <a:srgbClr val="000000"/>
                          </a:solidFill>
                          <a:effectLst/>
                          <a:latin typeface="Calibri" panose="020F0502020204030204" pitchFamily="34" charset="0"/>
                        </a:rPr>
                        <a:t>Non-</a:t>
                      </a:r>
                      <a:r>
                        <a:rPr lang="da-DK" sz="1800" b="0" i="0" u="none" strike="noStrike" dirty="0" err="1">
                          <a:solidFill>
                            <a:srgbClr val="000000"/>
                          </a:solidFill>
                          <a:effectLst/>
                          <a:latin typeface="Calibri" panose="020F0502020204030204" pitchFamily="34" charset="0"/>
                        </a:rPr>
                        <a:t>breed</a:t>
                      </a:r>
                      <a:endParaRPr lang="da-DK"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r>
                        <a:rPr lang="da-DK" sz="1800" b="0" i="0" u="none" strike="noStrike" dirty="0">
                          <a:solidFill>
                            <a:srgbClr val="000000"/>
                          </a:solidFill>
                          <a:effectLst/>
                          <a:latin typeface="Calibri" panose="020F0502020204030204" pitchFamily="34" charset="0"/>
                        </a:rPr>
                        <a:t>84</a:t>
                      </a:r>
                    </a:p>
                  </a:txBody>
                  <a:tcPr marL="9525" marR="9525" marT="9525" marB="0" anchor="b">
                    <a:lnL>
                      <a:noFill/>
                    </a:lnL>
                    <a:lnR>
                      <a:noFill/>
                    </a:lnR>
                    <a:lnT>
                      <a:noFill/>
                    </a:lnT>
                    <a:lnB>
                      <a:noFill/>
                    </a:lnB>
                  </a:tcPr>
                </a:tc>
                <a:extLst>
                  <a:ext uri="{0D108BD9-81ED-4DB2-BD59-A6C34878D82A}">
                    <a16:rowId xmlns:a16="http://schemas.microsoft.com/office/drawing/2014/main" val="3384586918"/>
                  </a:ext>
                </a:extLst>
              </a:tr>
              <a:tr h="203200">
                <a:tc>
                  <a:txBody>
                    <a:bodyPr/>
                    <a:lstStyle/>
                    <a:p>
                      <a:pPr algn="l" fontAlgn="b"/>
                      <a:r>
                        <a:rPr lang="da-DK" sz="1800" b="1" i="0" u="none" strike="noStrike" dirty="0">
                          <a:solidFill>
                            <a:srgbClr val="000000"/>
                          </a:solidFill>
                          <a:effectLst/>
                          <a:latin typeface="Calibri" panose="020F0502020204030204" pitchFamily="34" charset="0"/>
                        </a:rPr>
                        <a:t>Total</a:t>
                      </a:r>
                    </a:p>
                  </a:txBody>
                  <a:tcPr marL="9525" marR="9525" marT="9525" marB="0" anchor="b">
                    <a:lnL>
                      <a:noFill/>
                    </a:lnL>
                    <a:lnR>
                      <a:noFill/>
                    </a:lnR>
                    <a:lnT>
                      <a:noFill/>
                    </a:lnT>
                    <a:lnB>
                      <a:noFill/>
                    </a:lnB>
                  </a:tcPr>
                </a:tc>
                <a:tc>
                  <a:txBody>
                    <a:bodyPr/>
                    <a:lstStyle/>
                    <a:p>
                      <a:pPr algn="r" fontAlgn="b"/>
                      <a:r>
                        <a:rPr lang="da-DK" sz="1800" b="1" i="0" u="none" strike="noStrike" dirty="0">
                          <a:solidFill>
                            <a:srgbClr val="000000"/>
                          </a:solidFill>
                          <a:effectLst/>
                          <a:latin typeface="Calibri" panose="020F0502020204030204" pitchFamily="34" charset="0"/>
                        </a:rPr>
                        <a:t>114</a:t>
                      </a:r>
                    </a:p>
                  </a:txBody>
                  <a:tcPr marL="9525" marR="9525" marT="9525" marB="0" anchor="b">
                    <a:lnL>
                      <a:noFill/>
                    </a:lnL>
                    <a:lnR>
                      <a:noFill/>
                    </a:lnR>
                    <a:lnT>
                      <a:noFill/>
                    </a:lnT>
                    <a:lnB>
                      <a:noFill/>
                    </a:lnB>
                  </a:tcPr>
                </a:tc>
                <a:extLst>
                  <a:ext uri="{0D108BD9-81ED-4DB2-BD59-A6C34878D82A}">
                    <a16:rowId xmlns:a16="http://schemas.microsoft.com/office/drawing/2014/main" val="3003862393"/>
                  </a:ext>
                </a:extLst>
              </a:tr>
            </a:tbl>
          </a:graphicData>
        </a:graphic>
      </p:graphicFrame>
    </p:spTree>
    <p:extLst>
      <p:ext uri="{BB962C8B-B14F-4D97-AF65-F5344CB8AC3E}">
        <p14:creationId xmlns:p14="http://schemas.microsoft.com/office/powerpoint/2010/main" val="3738678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9644-3EC8-154E-B042-98317F101289}"/>
              </a:ext>
            </a:extLst>
          </p:cNvPr>
          <p:cNvSpPr>
            <a:spLocks noGrp="1"/>
          </p:cNvSpPr>
          <p:nvPr>
            <p:ph type="title"/>
          </p:nvPr>
        </p:nvSpPr>
        <p:spPr/>
        <p:txBody>
          <a:bodyPr/>
          <a:lstStyle/>
          <a:p>
            <a:r>
              <a:rPr lang="da-DK" dirty="0"/>
              <a:t>Methods – </a:t>
            </a:r>
            <a:r>
              <a:rPr lang="da-DK" dirty="0" err="1"/>
              <a:t>Alignment</a:t>
            </a:r>
            <a:r>
              <a:rPr lang="da-DK" dirty="0"/>
              <a:t> and Variant </a:t>
            </a:r>
            <a:r>
              <a:rPr lang="da-DK" dirty="0" err="1"/>
              <a:t>calling</a:t>
            </a:r>
            <a:r>
              <a:rPr lang="da-DK" dirty="0"/>
              <a:t> </a:t>
            </a:r>
          </a:p>
        </p:txBody>
      </p:sp>
      <p:sp>
        <p:nvSpPr>
          <p:cNvPr id="3" name="Content Placeholder 2">
            <a:extLst>
              <a:ext uri="{FF2B5EF4-FFF2-40B4-BE49-F238E27FC236}">
                <a16:creationId xmlns:a16="http://schemas.microsoft.com/office/drawing/2014/main" id="{5D8CB43B-AC44-224F-A4A0-7017FFEBC540}"/>
              </a:ext>
            </a:extLst>
          </p:cNvPr>
          <p:cNvSpPr>
            <a:spLocks noGrp="1"/>
          </p:cNvSpPr>
          <p:nvPr>
            <p:ph sz="half" idx="1"/>
          </p:nvPr>
        </p:nvSpPr>
        <p:spPr/>
        <p:txBody>
          <a:bodyPr numCol="1"/>
          <a:lstStyle/>
          <a:p>
            <a:r>
              <a:rPr lang="da-DK" dirty="0"/>
              <a:t>The </a:t>
            </a:r>
            <a:r>
              <a:rPr lang="da-DK" dirty="0">
                <a:hlinkClick r:id="rId3"/>
              </a:rPr>
              <a:t>NBISweden K9-WGS-Pipeline</a:t>
            </a:r>
            <a:r>
              <a:rPr lang="da-DK" dirty="0"/>
              <a:t>:</a:t>
            </a:r>
          </a:p>
          <a:p>
            <a:pPr lvl="1"/>
            <a:r>
              <a:rPr lang="da-DK" dirty="0"/>
              <a:t>fastqc-0.11.5</a:t>
            </a:r>
          </a:p>
          <a:p>
            <a:pPr lvl="1"/>
            <a:r>
              <a:rPr lang="da-DK" dirty="0"/>
              <a:t>bwa-0.7.12</a:t>
            </a:r>
          </a:p>
          <a:p>
            <a:pPr lvl="1"/>
            <a:r>
              <a:rPr lang="da-DK" dirty="0"/>
              <a:t>gatk-3.5</a:t>
            </a:r>
          </a:p>
          <a:p>
            <a:pPr lvl="1"/>
            <a:r>
              <a:rPr lang="da-DK" dirty="0"/>
              <a:t>picard-2.10.6</a:t>
            </a:r>
          </a:p>
          <a:p>
            <a:pPr lvl="1"/>
            <a:r>
              <a:rPr lang="da-DK" dirty="0"/>
              <a:t>htslib-1.5</a:t>
            </a:r>
          </a:p>
          <a:p>
            <a:pPr lvl="1"/>
            <a:r>
              <a:rPr lang="da-DK" dirty="0"/>
              <a:t>samtools-1.5</a:t>
            </a:r>
          </a:p>
          <a:p>
            <a:pPr marL="0" indent="0">
              <a:buNone/>
            </a:pPr>
            <a:endParaRPr lang="da-DK" dirty="0"/>
          </a:p>
          <a:p>
            <a:endParaRPr lang="da-DK" dirty="0"/>
          </a:p>
          <a:p>
            <a:pPr marL="360363" lvl="1" indent="0">
              <a:buNone/>
            </a:pPr>
            <a:br>
              <a:rPr lang="da-DK" dirty="0"/>
            </a:br>
            <a:r>
              <a:rPr lang="da-DK" dirty="0"/>
              <a:t>	</a:t>
            </a:r>
          </a:p>
        </p:txBody>
      </p:sp>
      <p:graphicFrame>
        <p:nvGraphicFramePr>
          <p:cNvPr id="11" name="Content Placeholder 10">
            <a:extLst>
              <a:ext uri="{FF2B5EF4-FFF2-40B4-BE49-F238E27FC236}">
                <a16:creationId xmlns:a16="http://schemas.microsoft.com/office/drawing/2014/main" id="{6454DF27-4A88-2449-AC41-3D7BF372D780}"/>
              </a:ext>
            </a:extLst>
          </p:cNvPr>
          <p:cNvGraphicFramePr>
            <a:graphicFrameLocks noGrp="1"/>
          </p:cNvGraphicFramePr>
          <p:nvPr>
            <p:ph sz="half" idx="2"/>
            <p:extLst>
              <p:ext uri="{D42A27DB-BD31-4B8C-83A1-F6EECF244321}">
                <p14:modId xmlns:p14="http://schemas.microsoft.com/office/powerpoint/2010/main" val="1709407449"/>
              </p:ext>
            </p:extLst>
          </p:nvPr>
        </p:nvGraphicFramePr>
        <p:xfrm>
          <a:off x="6360178" y="1635125"/>
          <a:ext cx="4785996" cy="4587285"/>
        </p:xfrm>
        <a:graphic>
          <a:graphicData uri="http://schemas.openxmlformats.org/drawingml/2006/table">
            <a:tbl>
              <a:tblPr firstRow="1" bandRow="1">
                <a:tableStyleId>{5C22544A-7EE6-4342-B048-85BDC9FD1C3A}</a:tableStyleId>
              </a:tblPr>
              <a:tblGrid>
                <a:gridCol w="2425383">
                  <a:extLst>
                    <a:ext uri="{9D8B030D-6E8A-4147-A177-3AD203B41FA5}">
                      <a16:colId xmlns:a16="http://schemas.microsoft.com/office/drawing/2014/main" val="962649175"/>
                    </a:ext>
                  </a:extLst>
                </a:gridCol>
                <a:gridCol w="1223963">
                  <a:extLst>
                    <a:ext uri="{9D8B030D-6E8A-4147-A177-3AD203B41FA5}">
                      <a16:colId xmlns:a16="http://schemas.microsoft.com/office/drawing/2014/main" val="4032992912"/>
                    </a:ext>
                  </a:extLst>
                </a:gridCol>
                <a:gridCol w="1136650">
                  <a:extLst>
                    <a:ext uri="{9D8B030D-6E8A-4147-A177-3AD203B41FA5}">
                      <a16:colId xmlns:a16="http://schemas.microsoft.com/office/drawing/2014/main" val="761523870"/>
                    </a:ext>
                  </a:extLst>
                </a:gridCol>
              </a:tblGrid>
              <a:tr h="370840">
                <a:tc>
                  <a:txBody>
                    <a:bodyPr/>
                    <a:lstStyle/>
                    <a:p>
                      <a:pPr algn="l" fontAlgn="b"/>
                      <a:r>
                        <a:rPr lang="da-DK" sz="2400" b="1" i="0" u="none" strike="noStrike" dirty="0">
                          <a:solidFill>
                            <a:schemeClr val="bg1"/>
                          </a:solidFill>
                          <a:effectLst/>
                          <a:latin typeface="Calibri" panose="020F0502020204030204" pitchFamily="34" charset="0"/>
                        </a:rPr>
                        <a:t>  Filters</a:t>
                      </a: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da-DK" sz="2400" b="1" i="0" u="none" strike="noStrike" dirty="0">
                          <a:solidFill>
                            <a:schemeClr val="bg1"/>
                          </a:solidFill>
                          <a:effectLst/>
                          <a:latin typeface="Calibri" panose="020F0502020204030204" pitchFamily="34" charset="0"/>
                        </a:rPr>
                        <a:t>  SNP</a:t>
                      </a: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da-DK" sz="2400" b="1" i="0" u="none" strike="noStrike" dirty="0">
                          <a:solidFill>
                            <a:schemeClr val="bg1"/>
                          </a:solidFill>
                          <a:effectLst/>
                          <a:latin typeface="Calibri" panose="020F0502020204030204" pitchFamily="34" charset="0"/>
                        </a:rPr>
                        <a:t>  INDELS</a:t>
                      </a: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505223"/>
                  </a:ext>
                </a:extLst>
              </a:tr>
              <a:tr h="468000">
                <a:tc>
                  <a:txBody>
                    <a:bodyPr/>
                    <a:lstStyle/>
                    <a:p>
                      <a:pPr algn="l" fontAlgn="b"/>
                      <a:r>
                        <a:rPr lang="da-DK" sz="2400" b="0" i="0" u="none" strike="noStrike" dirty="0">
                          <a:solidFill>
                            <a:srgbClr val="000000"/>
                          </a:solidFill>
                          <a:effectLst/>
                          <a:latin typeface="Calibri" panose="020F0502020204030204" pitchFamily="34" charset="0"/>
                        </a:rPr>
                        <a:t>  QD </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fontAlgn="b"/>
                      <a:r>
                        <a:rPr lang="da-DK" sz="2400" b="0" i="0" u="none" strike="noStrike" dirty="0">
                          <a:solidFill>
                            <a:srgbClr val="000000"/>
                          </a:solidFill>
                          <a:effectLst/>
                          <a:latin typeface="Calibri" panose="020F0502020204030204" pitchFamily="34" charset="0"/>
                        </a:rPr>
                        <a:t>  &lt; 2.0</a:t>
                      </a: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l" fontAlgn="b"/>
                      <a:r>
                        <a:rPr lang="da-DK" sz="2400" b="0" i="0" u="none" strike="noStrike" dirty="0">
                          <a:solidFill>
                            <a:srgbClr val="000000"/>
                          </a:solidFill>
                          <a:effectLst/>
                          <a:latin typeface="Calibri" panose="020F0502020204030204" pitchFamily="34" charset="0"/>
                        </a:rPr>
                        <a:t>  &lt; 2.0</a:t>
                      </a: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08309022"/>
                  </a:ext>
                </a:extLst>
              </a:tr>
              <a:tr h="468000">
                <a:tc>
                  <a:txBody>
                    <a:bodyPr/>
                    <a:lstStyle/>
                    <a:p>
                      <a:pPr algn="l" fontAlgn="b"/>
                      <a:r>
                        <a:rPr lang="da-DK" sz="2400" b="0" i="0" u="none" strike="noStrike" dirty="0">
                          <a:solidFill>
                            <a:srgbClr val="000000"/>
                          </a:solidFill>
                          <a:effectLst/>
                          <a:latin typeface="Calibri" panose="020F0502020204030204" pitchFamily="34" charset="0"/>
                        </a:rPr>
                        <a:t>  FS </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l" fontAlgn="b"/>
                      <a:r>
                        <a:rPr lang="da-DK" sz="2400" b="0" i="0" u="none" strike="noStrike" dirty="0">
                          <a:solidFill>
                            <a:srgbClr val="000000"/>
                          </a:solidFill>
                          <a:effectLst/>
                          <a:latin typeface="Calibri" panose="020F0502020204030204" pitchFamily="34" charset="0"/>
                        </a:rPr>
                        <a:t>  &gt; 60.0</a:t>
                      </a:r>
                    </a:p>
                  </a:txBody>
                  <a:tcPr marL="9525" marR="9525" marT="9525" marB="0" anchor="ctr"/>
                </a:tc>
                <a:tc>
                  <a:txBody>
                    <a:bodyPr/>
                    <a:lstStyle/>
                    <a:p>
                      <a:pPr algn="l" fontAlgn="b"/>
                      <a:r>
                        <a:rPr lang="da-DK" sz="2400" b="0" i="0" u="none" strike="noStrike" dirty="0">
                          <a:solidFill>
                            <a:srgbClr val="000000"/>
                          </a:solidFill>
                          <a:effectLst/>
                          <a:latin typeface="Calibri" panose="020F0502020204030204" pitchFamily="34" charset="0"/>
                        </a:rPr>
                        <a:t>  &gt; 200.0</a:t>
                      </a: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81380736"/>
                  </a:ext>
                </a:extLst>
              </a:tr>
              <a:tr h="468000">
                <a:tc>
                  <a:txBody>
                    <a:bodyPr/>
                    <a:lstStyle/>
                    <a:p>
                      <a:pPr algn="l" fontAlgn="b"/>
                      <a:r>
                        <a:rPr lang="da-DK" sz="2400" b="0" i="0" u="none" strike="noStrike" dirty="0">
                          <a:solidFill>
                            <a:srgbClr val="000000"/>
                          </a:solidFill>
                          <a:effectLst/>
                          <a:latin typeface="Calibri" panose="020F0502020204030204" pitchFamily="34" charset="0"/>
                        </a:rPr>
                        <a:t>  SOR </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l" fontAlgn="b"/>
                      <a:r>
                        <a:rPr lang="da-DK" sz="2400" b="0" i="0" u="none" strike="noStrike" dirty="0">
                          <a:solidFill>
                            <a:srgbClr val="000000"/>
                          </a:solidFill>
                          <a:effectLst/>
                          <a:latin typeface="Calibri" panose="020F0502020204030204" pitchFamily="34" charset="0"/>
                        </a:rPr>
                        <a:t>  &gt; 3.0</a:t>
                      </a:r>
                    </a:p>
                  </a:txBody>
                  <a:tcPr marL="9525" marR="9525" marT="9525" marB="0" anchor="ctr"/>
                </a:tc>
                <a:tc>
                  <a:txBody>
                    <a:bodyPr/>
                    <a:lstStyle/>
                    <a:p>
                      <a:pPr algn="l" fontAlgn="b"/>
                      <a:r>
                        <a:rPr lang="da-DK" sz="2400" b="0" i="0" u="none" strike="noStrike" dirty="0">
                          <a:solidFill>
                            <a:srgbClr val="000000"/>
                          </a:solidFill>
                          <a:effectLst/>
                          <a:latin typeface="Calibri" panose="020F0502020204030204" pitchFamily="34" charset="0"/>
                        </a:rPr>
                        <a:t>  &gt; 10.0</a:t>
                      </a: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648846090"/>
                  </a:ext>
                </a:extLst>
              </a:tr>
              <a:tr h="468000">
                <a:tc>
                  <a:txBody>
                    <a:bodyPr/>
                    <a:lstStyle/>
                    <a:p>
                      <a:pPr algn="l" fontAlgn="b"/>
                      <a:r>
                        <a:rPr lang="da-DK" sz="2400" b="0" i="0" u="none" strike="noStrike" dirty="0">
                          <a:solidFill>
                            <a:srgbClr val="000000"/>
                          </a:solidFill>
                          <a:effectLst/>
                          <a:latin typeface="Calibri" panose="020F0502020204030204" pitchFamily="34" charset="0"/>
                        </a:rPr>
                        <a:t>  MQ </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l" fontAlgn="b"/>
                      <a:r>
                        <a:rPr lang="da-DK" sz="2400" b="0" i="0" u="none" strike="noStrike" dirty="0">
                          <a:solidFill>
                            <a:srgbClr val="000000"/>
                          </a:solidFill>
                          <a:effectLst/>
                          <a:latin typeface="Calibri" panose="020F0502020204030204" pitchFamily="34" charset="0"/>
                        </a:rPr>
                        <a:t>  &lt; 40.0</a:t>
                      </a:r>
                    </a:p>
                  </a:txBody>
                  <a:tcPr marL="9525" marR="9525" marT="9525" marB="0" anchor="ctr"/>
                </a:tc>
                <a:tc>
                  <a:txBody>
                    <a:bodyPr/>
                    <a:lstStyle/>
                    <a:p>
                      <a:pPr algn="l" fontAlgn="b"/>
                      <a:endParaRPr lang="da-DK" sz="2400" b="0" i="0" u="none" strike="noStrike">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82001900"/>
                  </a:ext>
                </a:extLst>
              </a:tr>
              <a:tr h="468000">
                <a:tc>
                  <a:txBody>
                    <a:bodyPr/>
                    <a:lstStyle/>
                    <a:p>
                      <a:pPr algn="l" fontAlgn="b"/>
                      <a:r>
                        <a:rPr lang="da-DK" sz="2400" b="0" i="0" u="none" strike="noStrike" dirty="0">
                          <a:solidFill>
                            <a:srgbClr val="000000"/>
                          </a:solidFill>
                          <a:effectLst/>
                          <a:latin typeface="Calibri" panose="020F0502020204030204" pitchFamily="34" charset="0"/>
                        </a:rPr>
                        <a:t>  QD </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l" fontAlgn="b"/>
                      <a:r>
                        <a:rPr lang="da-DK" sz="2400" b="0" i="0" u="none" strike="noStrike" dirty="0">
                          <a:solidFill>
                            <a:srgbClr val="000000"/>
                          </a:solidFill>
                          <a:effectLst/>
                          <a:latin typeface="Calibri" panose="020F0502020204030204" pitchFamily="34" charset="0"/>
                        </a:rPr>
                        <a:t>  &lt; 2.0</a:t>
                      </a:r>
                    </a:p>
                  </a:txBody>
                  <a:tcPr marL="9525" marR="9525" marT="9525" marB="0" anchor="ctr"/>
                </a:tc>
                <a:tc>
                  <a:txBody>
                    <a:bodyPr/>
                    <a:lstStyle/>
                    <a:p>
                      <a:pPr algn="l" fontAlgn="b"/>
                      <a:endParaRPr lang="da-DK" sz="2400" b="0" i="0" u="none" strike="noStrike">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96186942"/>
                  </a:ext>
                </a:extLst>
              </a:tr>
              <a:tr h="468000">
                <a:tc>
                  <a:txBody>
                    <a:bodyPr/>
                    <a:lstStyle/>
                    <a:p>
                      <a:pPr algn="l" fontAlgn="b"/>
                      <a:r>
                        <a:rPr lang="da-DK" sz="2400" b="0" i="0" u="none" strike="noStrike" dirty="0">
                          <a:solidFill>
                            <a:srgbClr val="000000"/>
                          </a:solidFill>
                          <a:effectLst/>
                          <a:latin typeface="Calibri" panose="020F0502020204030204" pitchFamily="34" charset="0"/>
                        </a:rPr>
                        <a:t>  FS </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l" fontAlgn="b"/>
                      <a:r>
                        <a:rPr lang="da-DK" sz="2400" b="0" i="0" u="none" strike="noStrike" dirty="0">
                          <a:solidFill>
                            <a:srgbClr val="000000"/>
                          </a:solidFill>
                          <a:effectLst/>
                          <a:latin typeface="Calibri" panose="020F0502020204030204" pitchFamily="34" charset="0"/>
                        </a:rPr>
                        <a:t>  &gt; 60.0</a:t>
                      </a:r>
                    </a:p>
                  </a:txBody>
                  <a:tcPr marL="9525" marR="9525" marT="9525" marB="0" anchor="ctr"/>
                </a:tc>
                <a:tc>
                  <a:txBody>
                    <a:bodyPr/>
                    <a:lstStyle/>
                    <a:p>
                      <a:pPr algn="l" fontAlgn="b"/>
                      <a:endParaRPr lang="da-DK" sz="2400" b="0" i="0" u="none" strike="noStrike">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53952621"/>
                  </a:ext>
                </a:extLst>
              </a:tr>
              <a:tr h="468000">
                <a:tc>
                  <a:txBody>
                    <a:bodyPr/>
                    <a:lstStyle/>
                    <a:p>
                      <a:pPr algn="l" fontAlgn="b"/>
                      <a:r>
                        <a:rPr lang="da-DK" sz="2400" b="0" i="0" u="none" strike="noStrike" dirty="0">
                          <a:solidFill>
                            <a:srgbClr val="000000"/>
                          </a:solidFill>
                          <a:effectLst/>
                          <a:latin typeface="Calibri" panose="020F0502020204030204" pitchFamily="34" charset="0"/>
                        </a:rPr>
                        <a:t>  </a:t>
                      </a:r>
                      <a:r>
                        <a:rPr lang="da-DK" sz="2400" b="0" i="0" u="none" strike="noStrike" dirty="0" err="1">
                          <a:solidFill>
                            <a:srgbClr val="000000"/>
                          </a:solidFill>
                          <a:effectLst/>
                          <a:latin typeface="Calibri" panose="020F0502020204030204" pitchFamily="34" charset="0"/>
                        </a:rPr>
                        <a:t>MQRankSum</a:t>
                      </a:r>
                      <a:endParaRPr lang="da-DK" sz="2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l" fontAlgn="b"/>
                      <a:r>
                        <a:rPr lang="da-DK" sz="2400" b="0" i="0" u="none" strike="noStrike" dirty="0">
                          <a:solidFill>
                            <a:srgbClr val="000000"/>
                          </a:solidFill>
                          <a:effectLst/>
                          <a:latin typeface="Calibri" panose="020F0502020204030204" pitchFamily="34" charset="0"/>
                        </a:rPr>
                        <a:t>  &lt; -12.5</a:t>
                      </a:r>
                    </a:p>
                  </a:txBody>
                  <a:tcPr marL="9525" marR="9525" marT="9525" marB="0" anchor="ctr"/>
                </a:tc>
                <a:tc>
                  <a:txBody>
                    <a:bodyPr/>
                    <a:lstStyle/>
                    <a:p>
                      <a:pPr algn="l" fontAlgn="b"/>
                      <a:endParaRPr lang="da-DK" sz="2400" b="0" i="0" u="none" strike="noStrike" dirty="0">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42621924"/>
                  </a:ext>
                </a:extLst>
              </a:tr>
              <a:tr h="468000">
                <a:tc>
                  <a:txBody>
                    <a:bodyPr/>
                    <a:lstStyle/>
                    <a:p>
                      <a:pPr algn="l" fontAlgn="b"/>
                      <a:r>
                        <a:rPr lang="da-DK" sz="2400" b="0" i="0" u="none" strike="noStrike" dirty="0">
                          <a:solidFill>
                            <a:srgbClr val="000000"/>
                          </a:solidFill>
                          <a:effectLst/>
                          <a:latin typeface="Calibri" panose="020F0502020204030204" pitchFamily="34" charset="0"/>
                        </a:rPr>
                        <a:t>  </a:t>
                      </a:r>
                      <a:r>
                        <a:rPr lang="da-DK" sz="2400" b="0" i="0" u="none" strike="noStrike" dirty="0" err="1">
                          <a:solidFill>
                            <a:srgbClr val="000000"/>
                          </a:solidFill>
                          <a:effectLst/>
                          <a:latin typeface="Calibri" panose="020F0502020204030204" pitchFamily="34" charset="0"/>
                        </a:rPr>
                        <a:t>ReadPosRankSum</a:t>
                      </a:r>
                      <a:endParaRPr lang="da-DK" sz="2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l" fontAlgn="b"/>
                      <a:r>
                        <a:rPr lang="da-DK" sz="2400" b="0" i="0" u="none" strike="noStrike" dirty="0">
                          <a:solidFill>
                            <a:srgbClr val="000000"/>
                          </a:solidFill>
                          <a:effectLst/>
                          <a:latin typeface="Calibri" panose="020F0502020204030204" pitchFamily="34" charset="0"/>
                        </a:rPr>
                        <a:t>  &lt; -8.0</a:t>
                      </a:r>
                    </a:p>
                  </a:txBody>
                  <a:tcPr marL="9525" marR="9525" marT="9525" marB="0" anchor="ctr"/>
                </a:tc>
                <a:tc>
                  <a:txBody>
                    <a:bodyPr/>
                    <a:lstStyle/>
                    <a:p>
                      <a:pPr algn="l" fontAlgn="b"/>
                      <a:r>
                        <a:rPr lang="da-DK" sz="2400" b="0" i="0" u="none" strike="noStrike" dirty="0">
                          <a:solidFill>
                            <a:srgbClr val="000000"/>
                          </a:solidFill>
                          <a:effectLst/>
                          <a:latin typeface="Calibri" panose="020F0502020204030204" pitchFamily="34" charset="0"/>
                        </a:rPr>
                        <a:t>  &lt; -20</a:t>
                      </a: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70149011"/>
                  </a:ext>
                </a:extLst>
              </a:tr>
              <a:tr h="468000">
                <a:tc>
                  <a:txBody>
                    <a:bodyPr/>
                    <a:lstStyle/>
                    <a:p>
                      <a:pPr algn="l" fontAlgn="b"/>
                      <a:r>
                        <a:rPr lang="da-DK" sz="2400" b="0" i="0" u="none" strike="noStrike" dirty="0">
                          <a:solidFill>
                            <a:srgbClr val="000000"/>
                          </a:solidFill>
                          <a:effectLst/>
                          <a:latin typeface="Calibri" panose="020F0502020204030204" pitchFamily="34" charset="0"/>
                        </a:rPr>
                        <a:t>  Max </a:t>
                      </a:r>
                      <a:r>
                        <a:rPr lang="da-DK" sz="2400" b="0" i="0" u="none" strike="noStrike" dirty="0" err="1">
                          <a:solidFill>
                            <a:srgbClr val="000000"/>
                          </a:solidFill>
                          <a:effectLst/>
                          <a:latin typeface="Calibri" panose="020F0502020204030204" pitchFamily="34" charset="0"/>
                        </a:rPr>
                        <a:t>maf</a:t>
                      </a:r>
                      <a:r>
                        <a:rPr lang="da-DK" sz="2400" b="0" i="0" u="none" strike="noStrike" dirty="0">
                          <a:solidFill>
                            <a:srgbClr val="000000"/>
                          </a:solidFill>
                          <a:effectLst/>
                          <a:latin typeface="Calibri" panose="020F0502020204030204" pitchFamily="34" charset="0"/>
                        </a:rPr>
                        <a:t> </a:t>
                      </a:r>
                    </a:p>
                  </a:txBody>
                  <a:tcPr marL="9525" marR="9525" marT="9525"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fontAlgn="b"/>
                      <a:r>
                        <a:rPr lang="da-DK" sz="2400" b="0" i="0" u="none" strike="noStrike" dirty="0">
                          <a:solidFill>
                            <a:srgbClr val="000000"/>
                          </a:solidFill>
                          <a:effectLst/>
                          <a:latin typeface="Calibri" panose="020F0502020204030204" pitchFamily="34" charset="0"/>
                        </a:rPr>
                        <a:t>  0.99992</a:t>
                      </a: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endParaRPr lang="da-DK" sz="2400" b="0" i="0" u="none" strike="noStrike" dirty="0">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2815461"/>
                  </a:ext>
                </a:extLst>
              </a:tr>
            </a:tbl>
          </a:graphicData>
        </a:graphic>
      </p:graphicFrame>
      <p:sp>
        <p:nvSpPr>
          <p:cNvPr id="4" name="Date Placeholder 3">
            <a:extLst>
              <a:ext uri="{FF2B5EF4-FFF2-40B4-BE49-F238E27FC236}">
                <a16:creationId xmlns:a16="http://schemas.microsoft.com/office/drawing/2014/main" id="{109CF36F-F44E-594C-8F64-0E570BF934B2}"/>
              </a:ext>
            </a:extLst>
          </p:cNvPr>
          <p:cNvSpPr>
            <a:spLocks noGrp="1"/>
          </p:cNvSpPr>
          <p:nvPr>
            <p:ph type="dt" sz="half" idx="10"/>
          </p:nvPr>
        </p:nvSpPr>
        <p:spPr/>
        <p:txBody>
          <a:bodyPr/>
          <a:lstStyle/>
          <a:p>
            <a:fld id="{48BA57D3-3A06-42DE-8329-4A599228B9A1}" type="datetime1">
              <a:rPr lang="en-GB" smtClean="0"/>
              <a:t>12/07/2020</a:t>
            </a:fld>
            <a:endParaRPr lang="en-GB" dirty="0"/>
          </a:p>
        </p:txBody>
      </p:sp>
      <p:sp>
        <p:nvSpPr>
          <p:cNvPr id="5" name="Slide Number Placeholder 4">
            <a:extLst>
              <a:ext uri="{FF2B5EF4-FFF2-40B4-BE49-F238E27FC236}">
                <a16:creationId xmlns:a16="http://schemas.microsoft.com/office/drawing/2014/main" id="{B9A6523D-7746-6545-8642-A2DF547DD143}"/>
              </a:ext>
            </a:extLst>
          </p:cNvPr>
          <p:cNvSpPr>
            <a:spLocks noGrp="1"/>
          </p:cNvSpPr>
          <p:nvPr>
            <p:ph type="sldNum" sz="quarter" idx="12"/>
          </p:nvPr>
        </p:nvSpPr>
        <p:spPr/>
        <p:txBody>
          <a:bodyPr/>
          <a:lstStyle/>
          <a:p>
            <a:fld id="{091A926C-488A-4E3E-9C21-57CAA120E114}" type="slidenum">
              <a:rPr lang="en-GB" smtClean="0"/>
              <a:t>6</a:t>
            </a:fld>
            <a:endParaRPr lang="en-GB" dirty="0"/>
          </a:p>
        </p:txBody>
      </p:sp>
    </p:spTree>
    <p:extLst>
      <p:ext uri="{BB962C8B-B14F-4D97-AF65-F5344CB8AC3E}">
        <p14:creationId xmlns:p14="http://schemas.microsoft.com/office/powerpoint/2010/main" val="2518995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9644-3EC8-154E-B042-98317F101289}"/>
              </a:ext>
            </a:extLst>
          </p:cNvPr>
          <p:cNvSpPr>
            <a:spLocks noGrp="1"/>
          </p:cNvSpPr>
          <p:nvPr>
            <p:ph type="title"/>
          </p:nvPr>
        </p:nvSpPr>
        <p:spPr/>
        <p:txBody>
          <a:bodyPr/>
          <a:lstStyle/>
          <a:p>
            <a:r>
              <a:rPr lang="da-DK" dirty="0"/>
              <a:t>Methods - Tools </a:t>
            </a:r>
          </a:p>
        </p:txBody>
      </p:sp>
      <p:sp>
        <p:nvSpPr>
          <p:cNvPr id="3" name="Content Placeholder 2">
            <a:extLst>
              <a:ext uri="{FF2B5EF4-FFF2-40B4-BE49-F238E27FC236}">
                <a16:creationId xmlns:a16="http://schemas.microsoft.com/office/drawing/2014/main" id="{5D8CB43B-AC44-224F-A4A0-7017FFEBC540}"/>
              </a:ext>
            </a:extLst>
          </p:cNvPr>
          <p:cNvSpPr>
            <a:spLocks noGrp="1"/>
          </p:cNvSpPr>
          <p:nvPr>
            <p:ph idx="1"/>
          </p:nvPr>
        </p:nvSpPr>
        <p:spPr/>
        <p:txBody>
          <a:bodyPr/>
          <a:lstStyle/>
          <a:p>
            <a:r>
              <a:rPr lang="da-DK" dirty="0" err="1"/>
              <a:t>bcftools</a:t>
            </a:r>
            <a:r>
              <a:rPr lang="da-DK" dirty="0"/>
              <a:t> 1.10</a:t>
            </a:r>
          </a:p>
          <a:p>
            <a:pPr lvl="1"/>
            <a:r>
              <a:rPr lang="da-DK" dirty="0"/>
              <a:t>For </a:t>
            </a:r>
            <a:r>
              <a:rPr lang="da-DK" dirty="0" err="1"/>
              <a:t>manipulating</a:t>
            </a:r>
            <a:r>
              <a:rPr lang="da-DK" dirty="0"/>
              <a:t> </a:t>
            </a:r>
            <a:r>
              <a:rPr lang="da-DK" dirty="0" err="1"/>
              <a:t>vcf</a:t>
            </a:r>
            <a:r>
              <a:rPr lang="da-DK" dirty="0"/>
              <a:t> files</a:t>
            </a:r>
          </a:p>
          <a:p>
            <a:r>
              <a:rPr lang="da-DK" dirty="0" err="1"/>
              <a:t>htslib</a:t>
            </a:r>
            <a:r>
              <a:rPr lang="da-DK" dirty="0"/>
              <a:t> 1.10</a:t>
            </a:r>
          </a:p>
          <a:p>
            <a:pPr lvl="1"/>
            <a:r>
              <a:rPr lang="da-DK" dirty="0" err="1"/>
              <a:t>Compressing</a:t>
            </a:r>
            <a:r>
              <a:rPr lang="da-DK" dirty="0"/>
              <a:t> and </a:t>
            </a:r>
            <a:r>
              <a:rPr lang="da-DK" dirty="0" err="1"/>
              <a:t>indexing</a:t>
            </a:r>
            <a:endParaRPr lang="da-DK" dirty="0"/>
          </a:p>
          <a:p>
            <a:r>
              <a:rPr lang="da-DK" dirty="0" err="1"/>
              <a:t>plink</a:t>
            </a:r>
            <a:r>
              <a:rPr lang="da-DK" dirty="0"/>
              <a:t> 1.90b4.9</a:t>
            </a:r>
          </a:p>
          <a:p>
            <a:pPr lvl="1"/>
            <a:r>
              <a:rPr lang="da-DK" dirty="0"/>
              <a:t>F</a:t>
            </a:r>
            <a:r>
              <a:rPr lang="da-DK" baseline="-25000" dirty="0"/>
              <a:t>ST </a:t>
            </a:r>
            <a:r>
              <a:rPr lang="da-DK" dirty="0"/>
              <a:t>(--</a:t>
            </a:r>
            <a:r>
              <a:rPr lang="da-DK" dirty="0" err="1"/>
              <a:t>fst</a:t>
            </a:r>
            <a:r>
              <a:rPr lang="da-DK" dirty="0"/>
              <a:t>)</a:t>
            </a:r>
            <a:endParaRPr lang="da-DK" baseline="-25000" dirty="0"/>
          </a:p>
          <a:p>
            <a:pPr lvl="1"/>
            <a:r>
              <a:rPr lang="da-DK" dirty="0" err="1"/>
              <a:t>Minor</a:t>
            </a:r>
            <a:r>
              <a:rPr lang="da-DK" dirty="0"/>
              <a:t> </a:t>
            </a:r>
            <a:r>
              <a:rPr lang="da-DK" dirty="0" err="1"/>
              <a:t>allele</a:t>
            </a:r>
            <a:r>
              <a:rPr lang="da-DK" dirty="0"/>
              <a:t> </a:t>
            </a:r>
            <a:r>
              <a:rPr lang="da-DK" dirty="0" err="1"/>
              <a:t>frequencies</a:t>
            </a:r>
            <a:r>
              <a:rPr lang="da-DK" dirty="0"/>
              <a:t> (--</a:t>
            </a:r>
            <a:r>
              <a:rPr lang="da-DK" dirty="0" err="1"/>
              <a:t>freq</a:t>
            </a:r>
            <a:r>
              <a:rPr lang="da-DK" dirty="0"/>
              <a:t> ± case-</a:t>
            </a:r>
            <a:r>
              <a:rPr lang="da-DK" dirty="0" err="1"/>
              <a:t>control</a:t>
            </a:r>
            <a:r>
              <a:rPr lang="da-DK" dirty="0"/>
              <a:t>)</a:t>
            </a:r>
          </a:p>
          <a:p>
            <a:pPr lvl="1"/>
            <a:endParaRPr lang="da-DK" dirty="0"/>
          </a:p>
          <a:p>
            <a:endParaRPr lang="da-DK" dirty="0"/>
          </a:p>
          <a:p>
            <a:endParaRPr lang="da-DK" dirty="0"/>
          </a:p>
        </p:txBody>
      </p:sp>
      <p:sp>
        <p:nvSpPr>
          <p:cNvPr id="4" name="Date Placeholder 3">
            <a:extLst>
              <a:ext uri="{FF2B5EF4-FFF2-40B4-BE49-F238E27FC236}">
                <a16:creationId xmlns:a16="http://schemas.microsoft.com/office/drawing/2014/main" id="{109CF36F-F44E-594C-8F64-0E570BF934B2}"/>
              </a:ext>
            </a:extLst>
          </p:cNvPr>
          <p:cNvSpPr>
            <a:spLocks noGrp="1"/>
          </p:cNvSpPr>
          <p:nvPr>
            <p:ph type="dt" sz="half" idx="10"/>
          </p:nvPr>
        </p:nvSpPr>
        <p:spPr/>
        <p:txBody>
          <a:bodyPr/>
          <a:lstStyle/>
          <a:p>
            <a:fld id="{48BA57D3-3A06-42DE-8329-4A599228B9A1}" type="datetime1">
              <a:rPr lang="en-GB" smtClean="0"/>
              <a:t>12/07/2020</a:t>
            </a:fld>
            <a:endParaRPr lang="en-GB" dirty="0"/>
          </a:p>
        </p:txBody>
      </p:sp>
      <p:sp>
        <p:nvSpPr>
          <p:cNvPr id="5" name="Slide Number Placeholder 4">
            <a:extLst>
              <a:ext uri="{FF2B5EF4-FFF2-40B4-BE49-F238E27FC236}">
                <a16:creationId xmlns:a16="http://schemas.microsoft.com/office/drawing/2014/main" id="{B9A6523D-7746-6545-8642-A2DF547DD143}"/>
              </a:ext>
            </a:extLst>
          </p:cNvPr>
          <p:cNvSpPr>
            <a:spLocks noGrp="1"/>
          </p:cNvSpPr>
          <p:nvPr>
            <p:ph type="sldNum" sz="quarter" idx="12"/>
          </p:nvPr>
        </p:nvSpPr>
        <p:spPr/>
        <p:txBody>
          <a:bodyPr/>
          <a:lstStyle/>
          <a:p>
            <a:fld id="{091A926C-488A-4E3E-9C21-57CAA120E114}" type="slidenum">
              <a:rPr lang="en-GB" smtClean="0"/>
              <a:t>7</a:t>
            </a:fld>
            <a:endParaRPr lang="en-GB" dirty="0"/>
          </a:p>
        </p:txBody>
      </p:sp>
    </p:spTree>
    <p:extLst>
      <p:ext uri="{BB962C8B-B14F-4D97-AF65-F5344CB8AC3E}">
        <p14:creationId xmlns:p14="http://schemas.microsoft.com/office/powerpoint/2010/main" val="749080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B9F51-C185-634A-AD26-BA7C7BD21070}"/>
              </a:ext>
            </a:extLst>
          </p:cNvPr>
          <p:cNvSpPr>
            <a:spLocks noGrp="1"/>
          </p:cNvSpPr>
          <p:nvPr>
            <p:ph type="title"/>
          </p:nvPr>
        </p:nvSpPr>
        <p:spPr/>
        <p:txBody>
          <a:bodyPr/>
          <a:lstStyle/>
          <a:p>
            <a:r>
              <a:rPr lang="da-DK" dirty="0"/>
              <a:t>F </a:t>
            </a:r>
            <a:r>
              <a:rPr lang="da-DK" dirty="0" err="1"/>
              <a:t>statistics</a:t>
            </a:r>
            <a:endParaRPr lang="da-DK" dirty="0"/>
          </a:p>
        </p:txBody>
      </p:sp>
      <p:sp>
        <p:nvSpPr>
          <p:cNvPr id="3" name="Content Placeholder 2">
            <a:extLst>
              <a:ext uri="{FF2B5EF4-FFF2-40B4-BE49-F238E27FC236}">
                <a16:creationId xmlns:a16="http://schemas.microsoft.com/office/drawing/2014/main" id="{674D559F-B473-304A-8D06-3CCBE17523AF}"/>
              </a:ext>
            </a:extLst>
          </p:cNvPr>
          <p:cNvSpPr>
            <a:spLocks noGrp="1"/>
          </p:cNvSpPr>
          <p:nvPr>
            <p:ph sz="half" idx="1"/>
          </p:nvPr>
        </p:nvSpPr>
        <p:spPr>
          <a:xfrm>
            <a:off x="588964" y="1635126"/>
            <a:ext cx="10850001" cy="1323228"/>
          </a:xfrm>
        </p:spPr>
        <p:txBody>
          <a:bodyPr/>
          <a:lstStyle/>
          <a:p>
            <a:r>
              <a:rPr lang="da-DK" dirty="0" err="1"/>
              <a:t>Calculated</a:t>
            </a:r>
            <a:r>
              <a:rPr lang="da-DK" dirty="0"/>
              <a:t> with </a:t>
            </a:r>
            <a:r>
              <a:rPr lang="da-DK" dirty="0" err="1"/>
              <a:t>vcftools</a:t>
            </a:r>
            <a:r>
              <a:rPr lang="da-DK" dirty="0"/>
              <a:t>/PLINK</a:t>
            </a:r>
          </a:p>
          <a:p>
            <a:r>
              <a:rPr lang="da-DK" dirty="0" err="1"/>
              <a:t>Significant</a:t>
            </a:r>
            <a:r>
              <a:rPr lang="da-DK" dirty="0"/>
              <a:t> cut-</a:t>
            </a:r>
            <a:r>
              <a:rPr lang="da-DK" dirty="0" err="1"/>
              <a:t>off</a:t>
            </a:r>
            <a:r>
              <a:rPr lang="da-DK" dirty="0"/>
              <a:t> set to 5 </a:t>
            </a:r>
            <a:r>
              <a:rPr lang="da-DK" dirty="0" err="1"/>
              <a:t>σ</a:t>
            </a:r>
            <a:endParaRPr lang="da-DK" dirty="0"/>
          </a:p>
        </p:txBody>
      </p:sp>
      <p:sp>
        <p:nvSpPr>
          <p:cNvPr id="5" name="Date Placeholder 4">
            <a:extLst>
              <a:ext uri="{FF2B5EF4-FFF2-40B4-BE49-F238E27FC236}">
                <a16:creationId xmlns:a16="http://schemas.microsoft.com/office/drawing/2014/main" id="{F9133891-912F-A840-BE2C-A27D99752A82}"/>
              </a:ext>
            </a:extLst>
          </p:cNvPr>
          <p:cNvSpPr>
            <a:spLocks noGrp="1"/>
          </p:cNvSpPr>
          <p:nvPr>
            <p:ph type="dt" sz="half" idx="10"/>
          </p:nvPr>
        </p:nvSpPr>
        <p:spPr/>
        <p:txBody>
          <a:bodyPr/>
          <a:lstStyle/>
          <a:p>
            <a:fld id="{4505FA94-BE71-426F-A992-1545AC90C129}" type="datetime1">
              <a:rPr lang="en-GB" smtClean="0"/>
              <a:t>12/07/2020</a:t>
            </a:fld>
            <a:endParaRPr lang="en-GB" dirty="0"/>
          </a:p>
        </p:txBody>
      </p:sp>
      <p:sp>
        <p:nvSpPr>
          <p:cNvPr id="6" name="Slide Number Placeholder 5">
            <a:extLst>
              <a:ext uri="{FF2B5EF4-FFF2-40B4-BE49-F238E27FC236}">
                <a16:creationId xmlns:a16="http://schemas.microsoft.com/office/drawing/2014/main" id="{297C3CA0-5FA3-CE4E-BAF8-FE5C1C9D58C2}"/>
              </a:ext>
            </a:extLst>
          </p:cNvPr>
          <p:cNvSpPr>
            <a:spLocks noGrp="1"/>
          </p:cNvSpPr>
          <p:nvPr>
            <p:ph type="sldNum" sz="quarter" idx="12"/>
          </p:nvPr>
        </p:nvSpPr>
        <p:spPr/>
        <p:txBody>
          <a:bodyPr/>
          <a:lstStyle/>
          <a:p>
            <a:fld id="{091A926C-488A-4E3E-9C21-57CAA120E114}" type="slidenum">
              <a:rPr lang="en-GB" smtClean="0"/>
              <a:t>8</a:t>
            </a:fld>
            <a:endParaRPr lang="en-GB" dirty="0"/>
          </a:p>
        </p:txBody>
      </p:sp>
    </p:spTree>
    <p:extLst>
      <p:ext uri="{BB962C8B-B14F-4D97-AF65-F5344CB8AC3E}">
        <p14:creationId xmlns:p14="http://schemas.microsoft.com/office/powerpoint/2010/main" val="1634206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6E57D-8DA8-0343-A359-478E39A058D1}"/>
              </a:ext>
            </a:extLst>
          </p:cNvPr>
          <p:cNvSpPr>
            <a:spLocks noGrp="1"/>
          </p:cNvSpPr>
          <p:nvPr>
            <p:ph type="title"/>
          </p:nvPr>
        </p:nvSpPr>
        <p:spPr/>
        <p:txBody>
          <a:bodyPr/>
          <a:lstStyle/>
          <a:p>
            <a:r>
              <a:rPr lang="da-DK" dirty="0" err="1"/>
              <a:t>Results</a:t>
            </a:r>
            <a:r>
              <a:rPr lang="da-DK" dirty="0"/>
              <a:t> – Z(F</a:t>
            </a:r>
            <a:r>
              <a:rPr lang="da-DK" baseline="-25000" dirty="0"/>
              <a:t>ST</a:t>
            </a:r>
            <a:r>
              <a:rPr lang="da-DK" dirty="0"/>
              <a:t>) - Golden Retrievers </a:t>
            </a:r>
            <a:r>
              <a:rPr lang="da-DK" dirty="0" err="1"/>
              <a:t>only</a:t>
            </a:r>
            <a:endParaRPr lang="da-DK" dirty="0"/>
          </a:p>
        </p:txBody>
      </p:sp>
      <p:sp>
        <p:nvSpPr>
          <p:cNvPr id="4" name="Date Placeholder 3">
            <a:extLst>
              <a:ext uri="{FF2B5EF4-FFF2-40B4-BE49-F238E27FC236}">
                <a16:creationId xmlns:a16="http://schemas.microsoft.com/office/drawing/2014/main" id="{38CE9E86-FF6F-4D4A-8AD2-72FAF46343A8}"/>
              </a:ext>
            </a:extLst>
          </p:cNvPr>
          <p:cNvSpPr>
            <a:spLocks noGrp="1"/>
          </p:cNvSpPr>
          <p:nvPr>
            <p:ph type="dt" sz="half" idx="10"/>
          </p:nvPr>
        </p:nvSpPr>
        <p:spPr/>
        <p:txBody>
          <a:bodyPr/>
          <a:lstStyle/>
          <a:p>
            <a:fld id="{48BA57D3-3A06-42DE-8329-4A599228B9A1}" type="datetime1">
              <a:rPr lang="en-GB" smtClean="0"/>
              <a:t>12/07/2020</a:t>
            </a:fld>
            <a:endParaRPr lang="en-GB" dirty="0"/>
          </a:p>
        </p:txBody>
      </p:sp>
      <p:sp>
        <p:nvSpPr>
          <p:cNvPr id="5" name="Slide Number Placeholder 4">
            <a:extLst>
              <a:ext uri="{FF2B5EF4-FFF2-40B4-BE49-F238E27FC236}">
                <a16:creationId xmlns:a16="http://schemas.microsoft.com/office/drawing/2014/main" id="{57933090-B143-4B44-BA6C-140F64A4441C}"/>
              </a:ext>
            </a:extLst>
          </p:cNvPr>
          <p:cNvSpPr>
            <a:spLocks noGrp="1"/>
          </p:cNvSpPr>
          <p:nvPr>
            <p:ph type="sldNum" sz="quarter" idx="12"/>
          </p:nvPr>
        </p:nvSpPr>
        <p:spPr/>
        <p:txBody>
          <a:bodyPr/>
          <a:lstStyle/>
          <a:p>
            <a:fld id="{091A926C-488A-4E3E-9C21-57CAA120E114}" type="slidenum">
              <a:rPr lang="en-GB" smtClean="0"/>
              <a:t>9</a:t>
            </a:fld>
            <a:endParaRPr lang="en-GB" dirty="0"/>
          </a:p>
        </p:txBody>
      </p:sp>
    </p:spTree>
    <p:extLst>
      <p:ext uri="{BB962C8B-B14F-4D97-AF65-F5344CB8AC3E}">
        <p14:creationId xmlns:p14="http://schemas.microsoft.com/office/powerpoint/2010/main" val="1737207592"/>
      </p:ext>
    </p:extLst>
  </p:cSld>
  <p:clrMapOvr>
    <a:masterClrMapping/>
  </p:clrMapOvr>
</p:sld>
</file>

<file path=ppt/theme/theme1.xml><?xml version="1.0" encoding="utf-8"?>
<a:theme xmlns:a="http://schemas.openxmlformats.org/drawingml/2006/main" name="Brugerdefineret design">
  <a:themeElements>
    <a:clrScheme name="KU 2016">
      <a:dk1>
        <a:sysClr val="windowText" lastClr="000000"/>
      </a:dk1>
      <a:lt1>
        <a:sysClr val="window" lastClr="FFFFFF"/>
      </a:lt1>
      <a:dk2>
        <a:srgbClr val="6E6E6E"/>
      </a:dk2>
      <a:lt2>
        <a:srgbClr val="E7E6E6"/>
      </a:lt2>
      <a:accent1>
        <a:srgbClr val="A31D20"/>
      </a:accent1>
      <a:accent2>
        <a:srgbClr val="7B7B7B"/>
      </a:accent2>
      <a:accent3>
        <a:srgbClr val="D49F3A"/>
      </a:accent3>
      <a:accent4>
        <a:srgbClr val="42759B"/>
      </a:accent4>
      <a:accent5>
        <a:srgbClr val="79ADB1"/>
      </a:accent5>
      <a:accent6>
        <a:srgbClr val="779921"/>
      </a:accent6>
      <a:hlink>
        <a:srgbClr val="A31D20"/>
      </a:hlink>
      <a:folHlink>
        <a:srgbClr val="000000"/>
      </a:folHlink>
    </a:clrScheme>
    <a:fontScheme name="KU2016">
      <a:majorFont>
        <a:latin typeface="Microsoft New Tai Lue"/>
        <a:ea typeface=""/>
        <a:cs typeface=""/>
      </a:majorFont>
      <a:minorFont>
        <a:latin typeface="Microsoft New Tai Lue"/>
        <a:ea typeface=""/>
        <a:cs typeface=""/>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6_9_ENG_small.potx" id="{A3DD7A52-1208-4A6C-8744-F59945AA7F28}" vid="{9B86432B-FA9E-4F83-8547-14BF57C0A4D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ema">
  <a:themeElements>
    <a:clrScheme name="Kont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ont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Brugerdefineret design</Template>
  <TotalTime>0</TotalTime>
  <Words>1931</Words>
  <Application>Microsoft Macintosh PowerPoint</Application>
  <PresentationFormat>Widescreen</PresentationFormat>
  <Paragraphs>714</Paragraphs>
  <Slides>32</Slides>
  <Notes>22</Notes>
  <HiddenSlides>11</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41" baseType="lpstr">
      <vt:lpstr>Arial</vt:lpstr>
      <vt:lpstr>Calibri</vt:lpstr>
      <vt:lpstr>Calibri (Body)</vt:lpstr>
      <vt:lpstr>Microsoft New Tai Lue</vt:lpstr>
      <vt:lpstr>Monaco</vt:lpstr>
      <vt:lpstr>Times New Roman</vt:lpstr>
      <vt:lpstr>Wingdings</vt:lpstr>
      <vt:lpstr>Brugerdefineret design</vt:lpstr>
      <vt:lpstr>Worksheet</vt:lpstr>
      <vt:lpstr>PowerPoint Presentation</vt:lpstr>
      <vt:lpstr>Background - Flat-coated Retrievers</vt:lpstr>
      <vt:lpstr>Background - Histiocytic disease</vt:lpstr>
      <vt:lpstr>WGS of 19 Flat-coated Retrievers</vt:lpstr>
      <vt:lpstr>Control groups</vt:lpstr>
      <vt:lpstr>Methods – Alignment and Variant calling </vt:lpstr>
      <vt:lpstr>Methods - Tools </vt:lpstr>
      <vt:lpstr>F statistics</vt:lpstr>
      <vt:lpstr>Results – Z(FST) - Golden Retrievers only</vt:lpstr>
      <vt:lpstr>F statistics – Results – Windowed</vt:lpstr>
      <vt:lpstr>Methods – Cancer genes (All data from 24/2/20)</vt:lpstr>
      <vt:lpstr>Methods – Candidate genes (All data from 24/2/20) – not run</vt:lpstr>
      <vt:lpstr>CMML </vt:lpstr>
      <vt:lpstr>Top 20 cancer related genes</vt:lpstr>
      <vt:lpstr>Rendys</vt:lpstr>
      <vt:lpstr>Methods – Gene ontology</vt:lpstr>
      <vt:lpstr>Results – Copy number variation - CNVKIT</vt:lpstr>
      <vt:lpstr>Further</vt:lpstr>
      <vt:lpstr>References</vt:lpstr>
      <vt:lpstr>Results – Case-control (hhv. fcr og non-fcr) on select genes –missing geno&lt; 0.05 – manhattan plot raw P values pr. SNP</vt:lpstr>
      <vt:lpstr>JAK2 All FCR</vt:lpstr>
      <vt:lpstr>JAK2</vt:lpstr>
      <vt:lpstr>Genes associated with histiocytic  disease HS-FCR vs All other</vt:lpstr>
      <vt:lpstr>JAK2</vt:lpstr>
      <vt:lpstr>Results – F statistics</vt:lpstr>
      <vt:lpstr>FST for each chromosome where more than 30 controls have observations</vt:lpstr>
      <vt:lpstr>Results – FST&gt;0.5 eriks only – missing geno &lt; 0.01</vt:lpstr>
      <vt:lpstr>Heatmap på MAF for FST &gt; 0.5 på CHR 1 </vt:lpstr>
      <vt:lpstr>JAK2 – FCR only</vt:lpstr>
      <vt:lpstr>Results - FST</vt:lpstr>
      <vt:lpstr>Results – Case-control (hhv. fcr og non-fcr) on select genes</vt:lpstr>
      <vt:lpstr>Results – Top 20 mutated germline genes (TCGA)</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Sophie Emilie Søborg Agger</dc:creator>
  <cp:lastModifiedBy/>
  <cp:revision>1</cp:revision>
  <dcterms:created xsi:type="dcterms:W3CDTF">2020-02-10T10:10:57Z</dcterms:created>
  <dcterms:modified xsi:type="dcterms:W3CDTF">2020-07-12T11:21:26Z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www.skabelon.dk</vt:lpwstr>
  </property>
</Properties>
</file>